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5" r:id="rId5"/>
    <p:sldId id="261" r:id="rId6"/>
    <p:sldId id="262" r:id="rId7"/>
    <p:sldId id="263" r:id="rId8"/>
    <p:sldId id="264" r:id="rId9"/>
    <p:sldId id="266" r:id="rId10"/>
    <p:sldId id="267" r:id="rId11"/>
    <p:sldId id="269"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2EC0"/>
    <a:srgbClr val="2860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3" autoAdjust="0"/>
    <p:restoredTop sz="94660"/>
  </p:normalViewPr>
  <p:slideViewPr>
    <p:cSldViewPr snapToGrid="0">
      <p:cViewPr varScale="1">
        <p:scale>
          <a:sx n="67" d="100"/>
          <a:sy n="67" d="100"/>
        </p:scale>
        <p:origin x="108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087657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829721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816129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688696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720781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180909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074595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285304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2226539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5990028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349353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11/17/2021</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48127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youtube.com/watch?v=1e8xgF0JtVg"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youtube.com/watch?v=w9Q16FOj6rw" TargetMode="External"/><Relationship Id="rId5" Type="http://schemas.openxmlformats.org/officeDocument/2006/relationships/image" Target="../media/image4.jpe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jdc2@cullaricarrico.com"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jdc2@cullaricarrico.com"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independentsector.org/programs/principles-for-good-governance-and-ethical-practice/" TargetMode="External"/><Relationship Id="rId5" Type="http://schemas.openxmlformats.org/officeDocument/2006/relationships/image" Target="../media/image4.jpe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jpeg"/><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fccf.info/about-fccf/board-members/" TargetMode="External"/><Relationship Id="rId5" Type="http://schemas.openxmlformats.org/officeDocument/2006/relationships/image" Target="../media/image4.jpe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706543" y="-2092628"/>
            <a:ext cx="11439016" cy="11439016"/>
          </a:xfrm>
          <a:prstGeom prst="rect">
            <a:avLst/>
          </a:prstGeom>
        </p:spPr>
      </p:pic>
      <p:pic>
        <p:nvPicPr>
          <p:cNvPr id="4" name="Picture 4"/>
          <p:cNvPicPr>
            <a:picLocks noChangeAspect="1"/>
          </p:cNvPicPr>
          <p:nvPr/>
        </p:nvPicPr>
        <p:blipFill>
          <a:blip r:embed="rId5"/>
          <a:srcRect/>
          <a:stretch>
            <a:fillRect/>
          </a:stretch>
        </p:blipFill>
        <p:spPr>
          <a:xfrm>
            <a:off x="8283595" y="1817698"/>
            <a:ext cx="3222605" cy="3222605"/>
          </a:xfrm>
          <a:prstGeom prst="rect">
            <a:avLst/>
          </a:prstGeom>
        </p:spPr>
      </p:pic>
      <p:sp>
        <p:nvSpPr>
          <p:cNvPr id="5" name="TextBox 5"/>
          <p:cNvSpPr txBox="1"/>
          <p:nvPr/>
        </p:nvSpPr>
        <p:spPr>
          <a:xfrm>
            <a:off x="685800" y="706056"/>
            <a:ext cx="6291412" cy="3262432"/>
          </a:xfrm>
          <a:prstGeom prst="rect">
            <a:avLst/>
          </a:prstGeom>
        </p:spPr>
        <p:txBody>
          <a:bodyPr wrap="square" lIns="0" tIns="0" rIns="0" bIns="0" rtlCol="0" anchor="t">
            <a:spAutoFit/>
          </a:bodyPr>
          <a:lstStyle/>
          <a:p>
            <a:pPr algn="ctr" defTabSz="609630"/>
            <a:r>
              <a:rPr lang="en-US" sz="6000" dirty="0">
                <a:solidFill>
                  <a:srgbClr val="2E2EC0"/>
                </a:solidFill>
                <a:latin typeface="Open Sans Extra Bold"/>
              </a:rPr>
              <a:t> </a:t>
            </a:r>
          </a:p>
          <a:p>
            <a:pPr algn="ctr" defTabSz="609630"/>
            <a:r>
              <a:rPr lang="en-US" sz="4800" dirty="0">
                <a:solidFill>
                  <a:srgbClr val="2E2EC0"/>
                </a:solidFill>
                <a:latin typeface="Aharoni" panose="02010803020104030203" pitchFamily="2" charset="-79"/>
                <a:cs typeface="Aharoni" panose="02010803020104030203" pitchFamily="2" charset="-79"/>
              </a:rPr>
              <a:t>Advisory Boards </a:t>
            </a:r>
            <a:r>
              <a:rPr lang="en-US" sz="4000" dirty="0">
                <a:solidFill>
                  <a:srgbClr val="FFFFFF"/>
                </a:solidFill>
                <a:latin typeface="Open Sans Extra Bold"/>
              </a:rPr>
              <a:t>– </a:t>
            </a:r>
            <a:r>
              <a:rPr lang="en-US" sz="3200" dirty="0">
                <a:solidFill>
                  <a:srgbClr val="2E2EC0"/>
                </a:solidFill>
                <a:latin typeface="Aharoni" panose="02010803020104030203" pitchFamily="2" charset="-79"/>
                <a:cs typeface="Aharoni" panose="02010803020104030203" pitchFamily="2" charset="-79"/>
              </a:rPr>
              <a:t>Ambassadors for Your Mission</a:t>
            </a:r>
            <a:r>
              <a:rPr lang="en-US" sz="4000" dirty="0">
                <a:solidFill>
                  <a:srgbClr val="2E2EC0"/>
                </a:solidFill>
                <a:latin typeface="Aharoni" panose="02010803020104030203" pitchFamily="2" charset="-79"/>
                <a:cs typeface="Aharoni" panose="02010803020104030203" pitchFamily="2" charset="-79"/>
              </a:rPr>
              <a:t>; </a:t>
            </a:r>
            <a:r>
              <a:rPr lang="en-US" sz="3200" dirty="0">
                <a:solidFill>
                  <a:srgbClr val="2E2EC0"/>
                </a:solidFill>
                <a:latin typeface="Aharoni" panose="02010803020104030203" pitchFamily="2" charset="-79"/>
                <a:cs typeface="Aharoni" panose="02010803020104030203" pitchFamily="2" charset="-79"/>
              </a:rPr>
              <a:t>Supercharge Your Fundraising Efforts </a:t>
            </a: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26217" y="-2118116"/>
            <a:ext cx="11905882" cy="11439016"/>
          </a:xfrm>
          <a:prstGeom prst="rect">
            <a:avLst/>
          </a:prstGeom>
        </p:spPr>
      </p:pic>
      <p:pic>
        <p:nvPicPr>
          <p:cNvPr id="4" name="Picture 4"/>
          <p:cNvPicPr>
            <a:picLocks noChangeAspect="1"/>
          </p:cNvPicPr>
          <p:nvPr/>
        </p:nvPicPr>
        <p:blipFill>
          <a:blip r:embed="rId5"/>
          <a:srcRect/>
          <a:stretch>
            <a:fillRect/>
          </a:stretch>
        </p:blipFill>
        <p:spPr>
          <a:xfrm>
            <a:off x="9479665" y="2420674"/>
            <a:ext cx="1991317" cy="2016652"/>
          </a:xfrm>
          <a:prstGeom prst="rect">
            <a:avLst/>
          </a:prstGeom>
        </p:spPr>
      </p:pic>
      <p:sp>
        <p:nvSpPr>
          <p:cNvPr id="6" name="Title 5">
            <a:extLst>
              <a:ext uri="{FF2B5EF4-FFF2-40B4-BE49-F238E27FC236}">
                <a16:creationId xmlns:a16="http://schemas.microsoft.com/office/drawing/2014/main" id="{20329CE7-A40A-4E40-B788-F39402F3BD62}"/>
              </a:ext>
            </a:extLst>
          </p:cNvPr>
          <p:cNvSpPr>
            <a:spLocks noGrp="1"/>
          </p:cNvSpPr>
          <p:nvPr>
            <p:ph type="title"/>
          </p:nvPr>
        </p:nvSpPr>
        <p:spPr>
          <a:xfrm>
            <a:off x="304800" y="183092"/>
            <a:ext cx="7322916" cy="762000"/>
          </a:xfrm>
        </p:spPr>
        <p:txBody>
          <a:bodyPr>
            <a:normAutofit fontScale="90000"/>
          </a:bodyPr>
          <a:lstStyle/>
          <a:p>
            <a:r>
              <a:rPr lang="en-US" sz="3200" u="sng" dirty="0">
                <a:solidFill>
                  <a:srgbClr val="2E2EC0"/>
                </a:solidFill>
                <a:latin typeface="Aharoni" panose="02010803020104030203" pitchFamily="2" charset="-79"/>
                <a:cs typeface="Aharoni" panose="02010803020104030203" pitchFamily="2" charset="-79"/>
              </a:rPr>
              <a:t>Advisory Boards &amp; Succession Planning</a:t>
            </a:r>
            <a:endParaRPr lang="en-US" sz="3200" dirty="0">
              <a:solidFill>
                <a:srgbClr val="2E2EC0"/>
              </a:solidFill>
              <a:latin typeface="Aharoni" panose="02010803020104030203" pitchFamily="2" charset="-79"/>
              <a:cs typeface="Aharoni" panose="02010803020104030203" pitchFamily="2" charset="-79"/>
            </a:endParaRPr>
          </a:p>
        </p:txBody>
      </p:sp>
      <p:sp>
        <p:nvSpPr>
          <p:cNvPr id="7" name="Content Placeholder 6">
            <a:extLst>
              <a:ext uri="{FF2B5EF4-FFF2-40B4-BE49-F238E27FC236}">
                <a16:creationId xmlns:a16="http://schemas.microsoft.com/office/drawing/2014/main" id="{DA8C3688-A575-45F9-B9C1-2F2EC8CB9886}"/>
              </a:ext>
            </a:extLst>
          </p:cNvPr>
          <p:cNvSpPr>
            <a:spLocks noGrp="1"/>
          </p:cNvSpPr>
          <p:nvPr>
            <p:ph idx="1"/>
          </p:nvPr>
        </p:nvSpPr>
        <p:spPr>
          <a:xfrm>
            <a:off x="304799" y="1228436"/>
            <a:ext cx="7577559" cy="4904508"/>
          </a:xfrm>
        </p:spPr>
        <p:txBody>
          <a:bodyPr>
            <a:normAutofit fontScale="32500" lnSpcReduction="20000"/>
          </a:bodyPr>
          <a:lstStyle/>
          <a:p>
            <a:pPr marL="0" indent="0" rtl="0">
              <a:buNone/>
            </a:pPr>
            <a:r>
              <a:rPr lang="en-US" sz="2300" dirty="0">
                <a:solidFill>
                  <a:srgbClr val="2E2EC0"/>
                </a:solidFill>
                <a:latin typeface="Aharoni" panose="02010803020104030203" pitchFamily="2" charset="-79"/>
                <a:cs typeface="Aharoni" panose="02010803020104030203" pitchFamily="2" charset="-79"/>
              </a:rPr>
              <a:t> </a:t>
            </a:r>
            <a:r>
              <a:rPr lang="en-US" sz="4000" b="0" i="0" u="none" strike="noStrike" kern="1200" baseline="0" dirty="0">
                <a:solidFill>
                  <a:srgbClr val="000000"/>
                </a:solidFill>
                <a:latin typeface="Aharoni" panose="02010803020104030203" pitchFamily="2" charset="-79"/>
                <a:cs typeface="Aharoni" panose="02010803020104030203" pitchFamily="2" charset="-79"/>
              </a:rPr>
              <a:t>A “SAMPLE” PLAN FROM </a:t>
            </a:r>
            <a:r>
              <a:rPr lang="en-US" sz="5500" b="0" i="0" u="none" strike="noStrike" kern="1200" baseline="0" dirty="0">
                <a:solidFill>
                  <a:srgbClr val="000000"/>
                </a:solidFill>
                <a:latin typeface="Aharoni" panose="02010803020104030203" pitchFamily="2" charset="-79"/>
                <a:cs typeface="Aharoni" panose="02010803020104030203" pitchFamily="2" charset="-79"/>
              </a:rPr>
              <a:t>2019 </a:t>
            </a:r>
            <a:r>
              <a:rPr lang="en-US" sz="4000" b="0" i="0" u="none" strike="noStrike" kern="1200" baseline="0" dirty="0">
                <a:solidFill>
                  <a:srgbClr val="000000"/>
                </a:solidFill>
                <a:latin typeface="Aharoni" panose="02010803020104030203" pitchFamily="2" charset="-79"/>
                <a:cs typeface="Aharoni" panose="02010803020104030203" pitchFamily="2" charset="-79"/>
              </a:rPr>
              <a:t>(Exponent Philanthropy)</a:t>
            </a:r>
          </a:p>
          <a:p>
            <a:pPr rtl="0">
              <a:buSzPts val="1800"/>
              <a:buFont typeface="Franklin Gothic Heavy" panose="020B0903020102020204" pitchFamily="34" charset="0"/>
              <a:buChar char="-"/>
            </a:pPr>
            <a:r>
              <a:rPr lang="en-US" sz="4000" b="0" i="0" u="none" strike="noStrike" kern="1200" baseline="0" dirty="0">
                <a:solidFill>
                  <a:srgbClr val="000000"/>
                </a:solidFill>
                <a:latin typeface="Aharoni" panose="02010803020104030203" pitchFamily="2" charset="-79"/>
                <a:cs typeface="Aharoni" panose="02010803020104030203" pitchFamily="2" charset="-79"/>
              </a:rPr>
              <a:t>AMPLIFY AND INCREASE OUR IMPACT</a:t>
            </a:r>
          </a:p>
          <a:p>
            <a:pPr rtl="0">
              <a:buSzPts val="1800"/>
              <a:buFont typeface="Franklin Gothic Heavy" panose="020B0903020102020204" pitchFamily="34" charset="0"/>
              <a:buChar char="-"/>
            </a:pPr>
            <a:r>
              <a:rPr lang="en-US" sz="4000" b="0" i="0" u="none" strike="noStrike" kern="1200" baseline="0" dirty="0">
                <a:solidFill>
                  <a:srgbClr val="000000"/>
                </a:solidFill>
                <a:latin typeface="Aharoni" panose="02010803020104030203" pitchFamily="2" charset="-79"/>
                <a:cs typeface="Aharoni" panose="02010803020104030203" pitchFamily="2" charset="-79"/>
              </a:rPr>
              <a:t>BUILD A BROADER AND DEEPER COMMUNITY THROUGH SHARING AND COLLABORATION</a:t>
            </a:r>
          </a:p>
          <a:p>
            <a:pPr rtl="0">
              <a:buSzPts val="1800"/>
              <a:buFont typeface="Franklin Gothic Heavy" panose="020B0903020102020204" pitchFamily="34" charset="0"/>
              <a:buChar char="-"/>
            </a:pPr>
            <a:r>
              <a:rPr lang="en-US" sz="4000" b="0" i="0" u="none" strike="noStrike" kern="1200" baseline="0" dirty="0">
                <a:solidFill>
                  <a:srgbClr val="000000"/>
                </a:solidFill>
                <a:latin typeface="Aharoni" panose="02010803020104030203" pitchFamily="2" charset="-79"/>
                <a:cs typeface="Aharoni" panose="02010803020104030203" pitchFamily="2" charset="-79"/>
              </a:rPr>
              <a:t>MAXIMIZE OUR RELEVANCE AND ACCESSIBILITY TO A VARIETY OF INVESTORS/FUNDERS</a:t>
            </a:r>
          </a:p>
          <a:p>
            <a:pPr rtl="0">
              <a:buSzPts val="1800"/>
              <a:buFont typeface="Franklin Gothic Heavy" panose="020B0903020102020204" pitchFamily="34" charset="0"/>
              <a:buChar char="-"/>
            </a:pPr>
            <a:r>
              <a:rPr lang="en-US" sz="4000" b="0" i="0" u="none" strike="noStrike" kern="1200" baseline="0" dirty="0">
                <a:solidFill>
                  <a:srgbClr val="000000"/>
                </a:solidFill>
                <a:latin typeface="Aharoni" panose="02010803020104030203" pitchFamily="2" charset="-79"/>
                <a:cs typeface="Aharoni" panose="02010803020104030203" pitchFamily="2" charset="-79"/>
              </a:rPr>
              <a:t>ADVANCE DIVERSITY, EQUITY AND INCLUSION , CULTIVATING A CULTURE, BOTH WITHIN OUR ORGANIZATIONS, AS WELL AS WITHIN THE COMMUNITIES WE  SERVE</a:t>
            </a:r>
          </a:p>
          <a:p>
            <a:pPr rtl="0">
              <a:buSzPts val="1800"/>
              <a:buFont typeface="Franklin Gothic Heavy" panose="020B0903020102020204" pitchFamily="34" charset="0"/>
              <a:buChar char="-"/>
            </a:pPr>
            <a:r>
              <a:rPr lang="en-US" sz="4000" dirty="0">
                <a:solidFill>
                  <a:srgbClr val="000000"/>
                </a:solidFill>
                <a:latin typeface="Aharoni" panose="02010803020104030203" pitchFamily="2" charset="-79"/>
                <a:cs typeface="Aharoni" panose="02010803020104030203" pitchFamily="2" charset="-79"/>
              </a:rPr>
              <a:t>INTEGRATE A PLAN FOR SUCCESSION OF LEADERSHIP</a:t>
            </a:r>
            <a:endParaRPr lang="en-US" sz="4000" b="0" i="0" u="none" strike="noStrike" kern="1200" baseline="0" dirty="0">
              <a:solidFill>
                <a:srgbClr val="000000"/>
              </a:solidFill>
              <a:latin typeface="Aharoni" panose="02010803020104030203" pitchFamily="2" charset="-79"/>
              <a:cs typeface="Aharoni" panose="02010803020104030203" pitchFamily="2" charset="-79"/>
            </a:endParaRPr>
          </a:p>
          <a:p>
            <a:pPr rtl="0"/>
            <a:endParaRPr lang="en-US" sz="3100" b="0" i="0" u="none" strike="noStrike" kern="1200" baseline="0" dirty="0">
              <a:solidFill>
                <a:srgbClr val="000000"/>
              </a:solidFill>
              <a:latin typeface="Franklin Gothic Heavy" panose="020B0903020102020204" pitchFamily="34" charset="0"/>
            </a:endParaRPr>
          </a:p>
          <a:p>
            <a:pPr rtl="0"/>
            <a:r>
              <a:rPr lang="en-US" sz="4900" b="0" i="0" u="none" strike="noStrike" kern="1200" baseline="0" dirty="0">
                <a:solidFill>
                  <a:srgbClr val="000000"/>
                </a:solidFill>
                <a:latin typeface="Aharoni" panose="02010803020104030203" pitchFamily="2" charset="-79"/>
                <a:cs typeface="Aharoni" panose="02010803020104030203" pitchFamily="2" charset="-79"/>
              </a:rPr>
              <a:t>WHAT ABOUT THE NEXT GENERATION??  Do you have a plan to transition ownership of the mission forward?? </a:t>
            </a:r>
            <a:endParaRPr lang="en-US" sz="4900" dirty="0">
              <a:solidFill>
                <a:srgbClr val="000000"/>
              </a:solidFill>
              <a:latin typeface="Aharoni" panose="02010803020104030203" pitchFamily="2" charset="-79"/>
              <a:cs typeface="Aharoni" panose="02010803020104030203" pitchFamily="2" charset="-79"/>
            </a:endParaRPr>
          </a:p>
          <a:p>
            <a:pPr rtl="0"/>
            <a:endParaRPr lang="en-US" sz="5900" b="0" i="0" u="none" strike="noStrike" kern="1200" baseline="0" dirty="0">
              <a:solidFill>
                <a:srgbClr val="000000"/>
              </a:solidFill>
              <a:latin typeface="Aharoni" panose="02010803020104030203" pitchFamily="2" charset="-79"/>
              <a:cs typeface="Aharoni" panose="02010803020104030203" pitchFamily="2" charset="-79"/>
            </a:endParaRPr>
          </a:p>
          <a:p>
            <a:pPr marL="0" indent="0" algn="ctr" rtl="0">
              <a:buNone/>
            </a:pPr>
            <a:r>
              <a:rPr lang="en-US" sz="5900" dirty="0">
                <a:solidFill>
                  <a:srgbClr val="000000"/>
                </a:solidFill>
                <a:latin typeface="Aharoni" panose="02010803020104030203" pitchFamily="2" charset="-79"/>
                <a:cs typeface="Aharoni" panose="02010803020104030203" pitchFamily="2" charset="-79"/>
              </a:rPr>
              <a:t>START ONE TODAY!</a:t>
            </a:r>
            <a:endParaRPr lang="en-US" sz="5900" b="0" i="0" u="none" strike="noStrike" kern="1200" baseline="0" dirty="0">
              <a:solidFill>
                <a:srgbClr val="000000"/>
              </a:solidFill>
              <a:latin typeface="Aharoni" panose="02010803020104030203" pitchFamily="2" charset="-79"/>
              <a:cs typeface="Aharoni" panose="02010803020104030203" pitchFamily="2" charset="-79"/>
            </a:endParaRPr>
          </a:p>
          <a:p>
            <a:pPr marL="0" indent="0" rtl="0">
              <a:buNone/>
            </a:pPr>
            <a:endParaRPr lang="en-US" sz="3100" b="0" i="0" u="none" strike="noStrike" kern="1200" baseline="0" dirty="0">
              <a:solidFill>
                <a:srgbClr val="000000"/>
              </a:solidFill>
              <a:latin typeface="Aharoni" panose="02010803020104030203" pitchFamily="2" charset="-79"/>
              <a:cs typeface="Aharoni" panose="02010803020104030203" pitchFamily="2" charset="-79"/>
            </a:endParaRPr>
          </a:p>
          <a:p>
            <a:pPr rtl="0"/>
            <a:endParaRPr lang="en-US" sz="3100" dirty="0">
              <a:solidFill>
                <a:srgbClr val="000000"/>
              </a:solidFill>
              <a:latin typeface="Aharoni" panose="02010803020104030203" pitchFamily="2" charset="-79"/>
              <a:cs typeface="Aharoni" panose="02010803020104030203" pitchFamily="2" charset="-79"/>
            </a:endParaRPr>
          </a:p>
          <a:p>
            <a:pPr marL="0" indent="0" rtl="0">
              <a:buNone/>
            </a:pPr>
            <a:endParaRPr lang="en-US" sz="3100" dirty="0">
              <a:solidFill>
                <a:srgbClr val="000000"/>
              </a:solidFill>
              <a:latin typeface="Aharoni" panose="02010803020104030203" pitchFamily="2" charset="-79"/>
              <a:cs typeface="Aharoni" panose="02010803020104030203" pitchFamily="2" charset="-79"/>
            </a:endParaRPr>
          </a:p>
          <a:p>
            <a:pPr marL="0" indent="0" algn="ctr" rtl="0">
              <a:buNone/>
            </a:pPr>
            <a:r>
              <a:rPr lang="en-US" sz="6200" b="0" i="0" u="none" strike="noStrike" kern="1200" baseline="0" dirty="0">
                <a:solidFill>
                  <a:srgbClr val="000000"/>
                </a:solidFill>
                <a:latin typeface="Aharoni" panose="02010803020104030203" pitchFamily="2" charset="-79"/>
                <a:cs typeface="Aharoni" panose="02010803020104030203" pitchFamily="2" charset="-79"/>
              </a:rPr>
              <a:t>ADVISORY BOARDS: A RESOURCE FOR FUTURE BOARD MEMBERSHIP </a:t>
            </a:r>
          </a:p>
          <a:p>
            <a:pPr marL="0" indent="0" algn="just">
              <a:buNone/>
            </a:pPr>
            <a:endParaRPr lang="en-US" sz="8600" dirty="0">
              <a:solidFill>
                <a:srgbClr val="2E2EC0"/>
              </a:solidFill>
              <a:latin typeface="Franklin Gothic Heavy" panose="020B0903020102020204" pitchFamily="34" charset="0"/>
            </a:endParaRPr>
          </a:p>
          <a:p>
            <a:pPr algn="just"/>
            <a:endParaRPr lang="en-US" sz="5000" dirty="0">
              <a:latin typeface="Franklin Gothic Heavy" panose="020B0903020102020204" pitchFamily="34" charset="0"/>
            </a:endParaRPr>
          </a:p>
          <a:p>
            <a:pPr marL="0" indent="0" algn="just">
              <a:buNone/>
            </a:pPr>
            <a:r>
              <a:rPr lang="en-US" sz="5000" dirty="0">
                <a:latin typeface="Franklin Gothic Heavy" panose="020B0903020102020204" pitchFamily="34" charset="0"/>
              </a:rPr>
              <a:t>	</a:t>
            </a:r>
          </a:p>
          <a:p>
            <a:pPr marL="0" indent="0" algn="just">
              <a:buNone/>
            </a:pPr>
            <a:endParaRPr lang="en-US" sz="5000" dirty="0">
              <a:latin typeface="Franklin Gothic Heavy" panose="020B0903020102020204" pitchFamily="34" charset="0"/>
            </a:endParaRPr>
          </a:p>
          <a:p>
            <a:pPr marL="0" indent="0" algn="just">
              <a:buNone/>
            </a:pPr>
            <a:endParaRPr lang="en-US" sz="2000" dirty="0">
              <a:latin typeface="Franklin Gothic Heavy" panose="020B0903020102020204" pitchFamily="34" charset="0"/>
            </a:endParaRPr>
          </a:p>
          <a:p>
            <a:endParaRPr lang="en-US" dirty="0"/>
          </a:p>
        </p:txBody>
      </p:sp>
    </p:spTree>
    <p:extLst>
      <p:ext uri="{BB962C8B-B14F-4D97-AF65-F5344CB8AC3E}">
        <p14:creationId xmlns:p14="http://schemas.microsoft.com/office/powerpoint/2010/main" val="221005657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26217" y="-2118116"/>
            <a:ext cx="11905882" cy="11439016"/>
          </a:xfrm>
          <a:prstGeom prst="rect">
            <a:avLst/>
          </a:prstGeom>
        </p:spPr>
      </p:pic>
      <p:pic>
        <p:nvPicPr>
          <p:cNvPr id="4" name="Picture 4"/>
          <p:cNvPicPr>
            <a:picLocks noChangeAspect="1"/>
          </p:cNvPicPr>
          <p:nvPr/>
        </p:nvPicPr>
        <p:blipFill>
          <a:blip r:embed="rId5"/>
          <a:srcRect/>
          <a:stretch>
            <a:fillRect/>
          </a:stretch>
        </p:blipFill>
        <p:spPr>
          <a:xfrm>
            <a:off x="9479665" y="2420674"/>
            <a:ext cx="1991317" cy="2016652"/>
          </a:xfrm>
          <a:prstGeom prst="rect">
            <a:avLst/>
          </a:prstGeom>
        </p:spPr>
      </p:pic>
      <p:sp>
        <p:nvSpPr>
          <p:cNvPr id="6" name="Title 5">
            <a:extLst>
              <a:ext uri="{FF2B5EF4-FFF2-40B4-BE49-F238E27FC236}">
                <a16:creationId xmlns:a16="http://schemas.microsoft.com/office/drawing/2014/main" id="{20329CE7-A40A-4E40-B788-F39402F3BD62}"/>
              </a:ext>
            </a:extLst>
          </p:cNvPr>
          <p:cNvSpPr>
            <a:spLocks noGrp="1"/>
          </p:cNvSpPr>
          <p:nvPr>
            <p:ph type="title"/>
          </p:nvPr>
        </p:nvSpPr>
        <p:spPr>
          <a:xfrm>
            <a:off x="304800" y="725056"/>
            <a:ext cx="7322916" cy="1084694"/>
          </a:xfrm>
        </p:spPr>
        <p:txBody>
          <a:bodyPr>
            <a:normAutofit/>
          </a:bodyPr>
          <a:lstStyle/>
          <a:p>
            <a:r>
              <a:rPr lang="en-US" sz="3200" u="sng" dirty="0">
                <a:solidFill>
                  <a:srgbClr val="2E2EC0"/>
                </a:solidFill>
                <a:latin typeface="Aharoni" panose="02010803020104030203" pitchFamily="2" charset="-79"/>
                <a:cs typeface="Aharoni" panose="02010803020104030203" pitchFamily="2" charset="-79"/>
              </a:rPr>
              <a:t>Everyone Needs a Little Inspiration – Messaging and Impact</a:t>
            </a:r>
            <a:endParaRPr lang="en-US" sz="3200" dirty="0">
              <a:solidFill>
                <a:srgbClr val="2E2EC0"/>
              </a:solidFill>
              <a:latin typeface="Aharoni" panose="02010803020104030203" pitchFamily="2" charset="-79"/>
              <a:cs typeface="Aharoni" panose="02010803020104030203" pitchFamily="2" charset="-79"/>
            </a:endParaRPr>
          </a:p>
        </p:txBody>
      </p:sp>
      <p:sp>
        <p:nvSpPr>
          <p:cNvPr id="7" name="Content Placeholder 6">
            <a:extLst>
              <a:ext uri="{FF2B5EF4-FFF2-40B4-BE49-F238E27FC236}">
                <a16:creationId xmlns:a16="http://schemas.microsoft.com/office/drawing/2014/main" id="{DA8C3688-A575-45F9-B9C1-2F2EC8CB9886}"/>
              </a:ext>
            </a:extLst>
          </p:cNvPr>
          <p:cNvSpPr>
            <a:spLocks noGrp="1"/>
          </p:cNvSpPr>
          <p:nvPr>
            <p:ph idx="1"/>
          </p:nvPr>
        </p:nvSpPr>
        <p:spPr>
          <a:xfrm>
            <a:off x="304799" y="1228436"/>
            <a:ext cx="7577559" cy="4904508"/>
          </a:xfrm>
        </p:spPr>
        <p:txBody>
          <a:bodyPr>
            <a:normAutofit/>
          </a:bodyPr>
          <a:lstStyle/>
          <a:p>
            <a:pPr marL="0" indent="0" algn="just">
              <a:buNone/>
            </a:pPr>
            <a:endParaRPr lang="en-US" sz="2400" dirty="0">
              <a:solidFill>
                <a:srgbClr val="2E2EC0"/>
              </a:solidFill>
              <a:latin typeface="Franklin Gothic Heavy" panose="020B0903020102020204" pitchFamily="34" charset="0"/>
            </a:endParaRPr>
          </a:p>
          <a:p>
            <a:pPr marL="0" indent="0" algn="just">
              <a:buNone/>
            </a:pPr>
            <a:endParaRPr lang="en-US" sz="2400" dirty="0">
              <a:solidFill>
                <a:srgbClr val="2E2EC0"/>
              </a:solidFill>
              <a:latin typeface="Franklin Gothic Heavy" panose="020B0903020102020204" pitchFamily="34" charset="0"/>
            </a:endParaRPr>
          </a:p>
          <a:p>
            <a:pPr marL="0" indent="0" algn="just">
              <a:buNone/>
            </a:pPr>
            <a:r>
              <a:rPr lang="en-US" sz="2400" dirty="0">
                <a:solidFill>
                  <a:srgbClr val="2E2EC0"/>
                </a:solidFill>
                <a:latin typeface="Franklin Gothic Heavy" panose="020B0903020102020204" pitchFamily="34" charset="0"/>
              </a:rPr>
              <a:t>Yesterday…….</a:t>
            </a:r>
          </a:p>
          <a:p>
            <a:pPr marL="0" indent="0" algn="just">
              <a:buNone/>
            </a:pPr>
            <a:r>
              <a:rPr lang="en-US" sz="3200" dirty="0">
                <a:solidFill>
                  <a:srgbClr val="2E2EC0"/>
                </a:solidFill>
                <a:latin typeface="Haettenschweiler" panose="020B0706040902060204" pitchFamily="34" charset="0"/>
                <a:cs typeface="Aharoni" panose="02010803020104030203" pitchFamily="2" charset="-79"/>
              </a:rPr>
              <a:t>World Vision  </a:t>
            </a:r>
            <a:r>
              <a:rPr lang="en-US" sz="1800" dirty="0">
                <a:solidFill>
                  <a:schemeClr val="bg2"/>
                </a:solidFill>
                <a:latin typeface="Franklin Gothic Heavy" panose="020B0903020102020204" pitchFamily="34" charset="0"/>
                <a:hlinkClick r:id="rId6">
                  <a:extLst>
                    <a:ext uri="{A12FA001-AC4F-418D-AE19-62706E023703}">
                      <ahyp:hlinkClr xmlns:ahyp="http://schemas.microsoft.com/office/drawing/2018/hyperlinkcolor" val="tx"/>
                    </a:ext>
                  </a:extLst>
                </a:hlinkClick>
              </a:rPr>
              <a:t>https://www.youtube.com/watch?v=w9Q16FOj6rw</a:t>
            </a:r>
            <a:endParaRPr lang="en-US" sz="5000" dirty="0">
              <a:latin typeface="Franklin Gothic Heavy" panose="020B0903020102020204" pitchFamily="34" charset="0"/>
            </a:endParaRPr>
          </a:p>
          <a:p>
            <a:pPr marL="0" indent="0" algn="just">
              <a:buNone/>
            </a:pPr>
            <a:r>
              <a:rPr lang="en-US" sz="2400" dirty="0">
                <a:solidFill>
                  <a:srgbClr val="2E2EC0"/>
                </a:solidFill>
                <a:latin typeface="Franklin Gothic Heavy" panose="020B0903020102020204" pitchFamily="34" charset="0"/>
              </a:rPr>
              <a:t>And Today…….</a:t>
            </a:r>
            <a:r>
              <a:rPr lang="en-US" sz="5000" dirty="0">
                <a:latin typeface="Franklin Gothic Heavy" panose="020B0903020102020204" pitchFamily="34" charset="0"/>
              </a:rPr>
              <a:t>	</a:t>
            </a:r>
          </a:p>
          <a:p>
            <a:pPr marL="0" indent="0" algn="just">
              <a:buNone/>
            </a:pPr>
            <a:r>
              <a:rPr lang="en-US" sz="3600" dirty="0">
                <a:solidFill>
                  <a:srgbClr val="2E2EC0"/>
                </a:solidFill>
                <a:latin typeface="Haettenschweiler" panose="020B0706040902060204" pitchFamily="34" charset="0"/>
              </a:rPr>
              <a:t>Girl Effect  </a:t>
            </a:r>
            <a:r>
              <a:rPr lang="en-US" sz="1800" dirty="0">
                <a:solidFill>
                  <a:schemeClr val="bg2"/>
                </a:solidFill>
                <a:latin typeface="Franklin Gothic Heavy" panose="020B0903020102020204" pitchFamily="34" charset="0"/>
                <a:hlinkClick r:id="rId7">
                  <a:extLst>
                    <a:ext uri="{A12FA001-AC4F-418D-AE19-62706E023703}">
                      <ahyp:hlinkClr xmlns:ahyp="http://schemas.microsoft.com/office/drawing/2018/hyperlinkcolor" val="tx"/>
                    </a:ext>
                  </a:extLst>
                </a:hlinkClick>
              </a:rPr>
              <a:t>https://www.youtube.com/watch?v=1e8xgF0JtVg</a:t>
            </a:r>
            <a:endParaRPr lang="en-US" sz="1800" dirty="0">
              <a:solidFill>
                <a:schemeClr val="bg2"/>
              </a:solidFill>
              <a:latin typeface="Franklin Gothic Heavy" panose="020B0903020102020204" pitchFamily="34" charset="0"/>
            </a:endParaRPr>
          </a:p>
          <a:p>
            <a:pPr marL="0" indent="0" algn="just">
              <a:buNone/>
            </a:pPr>
            <a:endParaRPr lang="en-US" sz="5000" dirty="0">
              <a:latin typeface="Franklin Gothic Heavy" panose="020B0903020102020204" pitchFamily="34" charset="0"/>
            </a:endParaRPr>
          </a:p>
          <a:p>
            <a:pPr marL="0" indent="0" algn="just">
              <a:buNone/>
            </a:pPr>
            <a:endParaRPr lang="en-US" sz="2000" dirty="0">
              <a:latin typeface="Franklin Gothic Heavy" panose="020B0903020102020204" pitchFamily="34" charset="0"/>
            </a:endParaRPr>
          </a:p>
          <a:p>
            <a:endParaRPr lang="en-US" dirty="0"/>
          </a:p>
        </p:txBody>
      </p:sp>
    </p:spTree>
    <p:extLst>
      <p:ext uri="{BB962C8B-B14F-4D97-AF65-F5344CB8AC3E}">
        <p14:creationId xmlns:p14="http://schemas.microsoft.com/office/powerpoint/2010/main" val="3275415087"/>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97602" y="-1948926"/>
            <a:ext cx="11439016" cy="11439016"/>
          </a:xfrm>
          <a:prstGeom prst="rect">
            <a:avLst/>
          </a:prstGeom>
        </p:spPr>
      </p:pic>
      <p:pic>
        <p:nvPicPr>
          <p:cNvPr id="4" name="Picture 4"/>
          <p:cNvPicPr>
            <a:picLocks noChangeAspect="1"/>
          </p:cNvPicPr>
          <p:nvPr/>
        </p:nvPicPr>
        <p:blipFill>
          <a:blip r:embed="rId5"/>
          <a:srcRect/>
          <a:stretch>
            <a:fillRect/>
          </a:stretch>
        </p:blipFill>
        <p:spPr>
          <a:xfrm>
            <a:off x="9246214" y="2124190"/>
            <a:ext cx="2640986" cy="2609619"/>
          </a:xfrm>
          <a:prstGeom prst="rect">
            <a:avLst/>
          </a:prstGeom>
        </p:spPr>
      </p:pic>
      <p:sp>
        <p:nvSpPr>
          <p:cNvPr id="5" name="TextBox 5"/>
          <p:cNvSpPr txBox="1"/>
          <p:nvPr/>
        </p:nvSpPr>
        <p:spPr>
          <a:xfrm>
            <a:off x="-1132741" y="788563"/>
            <a:ext cx="6291412" cy="923330"/>
          </a:xfrm>
          <a:prstGeom prst="rect">
            <a:avLst/>
          </a:prstGeom>
        </p:spPr>
        <p:txBody>
          <a:bodyPr wrap="square" lIns="0" tIns="0" rIns="0" bIns="0" rtlCol="0" anchor="t">
            <a:spAutoFit/>
          </a:bodyPr>
          <a:lstStyle/>
          <a:p>
            <a:pPr algn="ctr" defTabSz="609630"/>
            <a:r>
              <a:rPr lang="en-US" sz="6000" dirty="0">
                <a:solidFill>
                  <a:srgbClr val="2E2EC0"/>
                </a:solidFill>
                <a:latin typeface="Open Sans Extra Bold"/>
              </a:rPr>
              <a:t> </a:t>
            </a:r>
          </a:p>
        </p:txBody>
      </p:sp>
      <p:sp>
        <p:nvSpPr>
          <p:cNvPr id="11" name="Title 10">
            <a:extLst>
              <a:ext uri="{FF2B5EF4-FFF2-40B4-BE49-F238E27FC236}">
                <a16:creationId xmlns:a16="http://schemas.microsoft.com/office/drawing/2014/main" id="{5FCABF62-7BF5-4C93-816E-F7FC515287D8}"/>
              </a:ext>
            </a:extLst>
          </p:cNvPr>
          <p:cNvSpPr>
            <a:spLocks noGrp="1"/>
          </p:cNvSpPr>
          <p:nvPr>
            <p:ph type="title"/>
          </p:nvPr>
        </p:nvSpPr>
        <p:spPr>
          <a:xfrm>
            <a:off x="304800" y="323273"/>
            <a:ext cx="7462982" cy="2004291"/>
          </a:xfrm>
        </p:spPr>
        <p:txBody>
          <a:bodyPr>
            <a:normAutofit fontScale="90000"/>
          </a:bodyPr>
          <a:lstStyle/>
          <a:p>
            <a:pPr algn="l"/>
            <a:br>
              <a:rPr lang="en-US" sz="3200" dirty="0">
                <a:solidFill>
                  <a:srgbClr val="2E2EC0"/>
                </a:solidFill>
                <a:latin typeface="Franklin Gothic Demi Cond" pitchFamily="34" charset="0"/>
              </a:rPr>
            </a:br>
            <a:br>
              <a:rPr lang="en-US" sz="3200" dirty="0">
                <a:solidFill>
                  <a:srgbClr val="2E2EC0"/>
                </a:solidFill>
                <a:latin typeface="Franklin Gothic Demi Cond" pitchFamily="34" charset="0"/>
              </a:rPr>
            </a:br>
            <a:br>
              <a:rPr lang="en-US" sz="3200" dirty="0">
                <a:solidFill>
                  <a:srgbClr val="2E2EC0"/>
                </a:solidFill>
                <a:latin typeface="Franklin Gothic Demi Cond" pitchFamily="34" charset="0"/>
              </a:rPr>
            </a:br>
            <a:br>
              <a:rPr lang="en-US" sz="3200" dirty="0">
                <a:solidFill>
                  <a:srgbClr val="2E2EC0"/>
                </a:solidFill>
                <a:latin typeface="Franklin Gothic Demi Cond" pitchFamily="34" charset="0"/>
              </a:rPr>
            </a:br>
            <a:br>
              <a:rPr lang="en-US" sz="3200" dirty="0">
                <a:solidFill>
                  <a:srgbClr val="2E2EC0"/>
                </a:solidFill>
                <a:latin typeface="Franklin Gothic Demi Cond" pitchFamily="34" charset="0"/>
              </a:rPr>
            </a:br>
            <a:br>
              <a:rPr lang="en-US" sz="3200" dirty="0">
                <a:solidFill>
                  <a:srgbClr val="2E2EC0"/>
                </a:solidFill>
                <a:latin typeface="Franklin Gothic Demi Cond" pitchFamily="34" charset="0"/>
              </a:rPr>
            </a:br>
            <a:br>
              <a:rPr lang="en-US" sz="3200" dirty="0">
                <a:solidFill>
                  <a:srgbClr val="2E2EC0"/>
                </a:solidFill>
                <a:latin typeface="Franklin Gothic Demi Cond" pitchFamily="34" charset="0"/>
              </a:rPr>
            </a:br>
            <a:br>
              <a:rPr lang="en-US" sz="3200" dirty="0">
                <a:solidFill>
                  <a:srgbClr val="2E2EC0"/>
                </a:solidFill>
                <a:latin typeface="Franklin Gothic Demi Cond" pitchFamily="34" charset="0"/>
              </a:rPr>
            </a:br>
            <a:br>
              <a:rPr lang="en-US" sz="3200" dirty="0">
                <a:solidFill>
                  <a:srgbClr val="2E2EC0"/>
                </a:solidFill>
                <a:latin typeface="Franklin Gothic Demi Cond" pitchFamily="34" charset="0"/>
              </a:rPr>
            </a:br>
            <a:br>
              <a:rPr lang="en-US" sz="3200" dirty="0">
                <a:solidFill>
                  <a:srgbClr val="2E2EC0"/>
                </a:solidFill>
                <a:latin typeface="Franklin Gothic Demi Cond" pitchFamily="34" charset="0"/>
              </a:rPr>
            </a:br>
            <a:br>
              <a:rPr lang="en-US" sz="3200" dirty="0">
                <a:solidFill>
                  <a:srgbClr val="2E2EC0"/>
                </a:solidFill>
                <a:latin typeface="Franklin Gothic Demi Cond" pitchFamily="34" charset="0"/>
              </a:rPr>
            </a:br>
            <a:br>
              <a:rPr lang="en-US" sz="3200" dirty="0">
                <a:solidFill>
                  <a:srgbClr val="2E2EC0"/>
                </a:solidFill>
                <a:latin typeface="Franklin Gothic Demi Cond" pitchFamily="34" charset="0"/>
              </a:rPr>
            </a:br>
            <a:r>
              <a:rPr lang="en-US" sz="3200" dirty="0">
                <a:solidFill>
                  <a:srgbClr val="2E2EC0"/>
                </a:solidFill>
                <a:latin typeface="Aharoni" panose="02010803020104030203" pitchFamily="2" charset="-79"/>
                <a:cs typeface="Aharoni" panose="02010803020104030203" pitchFamily="2" charset="-79"/>
              </a:rPr>
              <a:t>THANK YOU FOR SHARING YOUR DAY</a:t>
            </a:r>
            <a:r>
              <a:rPr lang="en-US" sz="4000" dirty="0">
                <a:solidFill>
                  <a:srgbClr val="2E2EC0"/>
                </a:solidFill>
                <a:latin typeface="Aharoni" panose="02010803020104030203" pitchFamily="2" charset="-79"/>
                <a:cs typeface="Aharoni" panose="02010803020104030203" pitchFamily="2" charset="-79"/>
              </a:rPr>
              <a:t>!</a:t>
            </a:r>
            <a:br>
              <a:rPr lang="en-US" sz="3200" dirty="0">
                <a:solidFill>
                  <a:srgbClr val="2E2EC0"/>
                </a:solidFill>
                <a:latin typeface="Franklin Gothic Demi Cond" pitchFamily="34" charset="0"/>
              </a:rPr>
            </a:br>
            <a:br>
              <a:rPr lang="en-US" sz="3200" dirty="0">
                <a:solidFill>
                  <a:srgbClr val="2E2EC0"/>
                </a:solidFill>
                <a:latin typeface="Franklin Gothic Demi Cond" pitchFamily="34" charset="0"/>
              </a:rPr>
            </a:br>
            <a:br>
              <a:rPr lang="en-US" sz="3200" dirty="0">
                <a:solidFill>
                  <a:srgbClr val="2E2EC0"/>
                </a:solidFill>
                <a:latin typeface="Franklin Gothic Demi Cond" pitchFamily="34" charset="0"/>
              </a:rPr>
            </a:br>
            <a:br>
              <a:rPr lang="en-US" sz="3200" dirty="0">
                <a:solidFill>
                  <a:srgbClr val="2E2EC0"/>
                </a:solidFill>
                <a:latin typeface="Franklin Gothic Demi Cond" pitchFamily="34" charset="0"/>
              </a:rPr>
            </a:br>
            <a:r>
              <a:rPr lang="en-US" sz="5300" dirty="0">
                <a:solidFill>
                  <a:srgbClr val="2E2EC0"/>
                </a:solidFill>
                <a:latin typeface="Franklin Gothic Demi Cond" pitchFamily="34" charset="0"/>
              </a:rPr>
              <a:t>John Carrico Jr., CPA  </a:t>
            </a:r>
            <a:br>
              <a:rPr lang="en-US" sz="5300" dirty="0">
                <a:solidFill>
                  <a:srgbClr val="2E2EC0"/>
                </a:solidFill>
                <a:latin typeface="Franklin Gothic Demi Cond" pitchFamily="34" charset="0"/>
              </a:rPr>
            </a:br>
            <a:endParaRPr lang="en-US" sz="5300" dirty="0">
              <a:solidFill>
                <a:srgbClr val="2E2EC0"/>
              </a:solidFill>
            </a:endParaRPr>
          </a:p>
        </p:txBody>
      </p:sp>
      <p:pic>
        <p:nvPicPr>
          <p:cNvPr id="14" name="Content Placeholder 13" descr="A drawing of a face&#10;&#10;Description automatically generated">
            <a:extLst>
              <a:ext uri="{FF2B5EF4-FFF2-40B4-BE49-F238E27FC236}">
                <a16:creationId xmlns:a16="http://schemas.microsoft.com/office/drawing/2014/main" id="{9F5206BE-0C1E-482B-8023-74AEBBBF1BE3}"/>
              </a:ext>
            </a:extLst>
          </p:cNvPr>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478706" y="5358053"/>
            <a:ext cx="5486400" cy="781378"/>
          </a:xfrm>
          <a:prstGeom prst="rect">
            <a:avLst/>
          </a:prstGeom>
        </p:spPr>
      </p:pic>
      <p:sp>
        <p:nvSpPr>
          <p:cNvPr id="16" name="TextBox 15">
            <a:extLst>
              <a:ext uri="{FF2B5EF4-FFF2-40B4-BE49-F238E27FC236}">
                <a16:creationId xmlns:a16="http://schemas.microsoft.com/office/drawing/2014/main" id="{791DA9AD-4860-4621-8CD3-308FA8D66B12}"/>
              </a:ext>
            </a:extLst>
          </p:cNvPr>
          <p:cNvSpPr txBox="1"/>
          <p:nvPr/>
        </p:nvSpPr>
        <p:spPr>
          <a:xfrm>
            <a:off x="-2373745" y="2743788"/>
            <a:ext cx="7891272" cy="584775"/>
          </a:xfrm>
          <a:prstGeom prst="rect">
            <a:avLst/>
          </a:prstGeom>
          <a:noFill/>
        </p:spPr>
        <p:txBody>
          <a:bodyPr wrap="square">
            <a:spAutoFit/>
          </a:bodyPr>
          <a:lstStyle/>
          <a:p>
            <a:r>
              <a:rPr lang="en-US" sz="3200" dirty="0">
                <a:solidFill>
                  <a:srgbClr val="2E2EC0"/>
                </a:solidFill>
                <a:latin typeface="Franklin Gothic Demi Cond" pitchFamily="34" charset="0"/>
                <a:hlinkClick r:id="rId7">
                  <a:extLst>
                    <a:ext uri="{A12FA001-AC4F-418D-AE19-62706E023703}">
                      <ahyp:hlinkClr xmlns:ahyp="http://schemas.microsoft.com/office/drawing/2018/hyperlinkcolor" val="tx"/>
                    </a:ext>
                  </a:extLst>
                </a:hlinkClick>
              </a:rPr>
              <a:t>    </a:t>
            </a:r>
            <a:endParaRPr lang="en-US" sz="3200" dirty="0">
              <a:solidFill>
                <a:srgbClr val="2E2EC0"/>
              </a:solidFill>
              <a:latin typeface="Franklin Gothic Demi Cond" pitchFamily="34" charset="0"/>
            </a:endParaRPr>
          </a:p>
        </p:txBody>
      </p:sp>
    </p:spTree>
    <p:extLst>
      <p:ext uri="{BB962C8B-B14F-4D97-AF65-F5344CB8AC3E}">
        <p14:creationId xmlns:p14="http://schemas.microsoft.com/office/powerpoint/2010/main" val="154354669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97602" y="-1921217"/>
            <a:ext cx="11439016" cy="11439016"/>
          </a:xfrm>
          <a:prstGeom prst="rect">
            <a:avLst/>
          </a:prstGeom>
        </p:spPr>
      </p:pic>
      <p:pic>
        <p:nvPicPr>
          <p:cNvPr id="4" name="Picture 4"/>
          <p:cNvPicPr>
            <a:picLocks noChangeAspect="1"/>
          </p:cNvPicPr>
          <p:nvPr/>
        </p:nvPicPr>
        <p:blipFill>
          <a:blip r:embed="rId5"/>
          <a:srcRect/>
          <a:stretch>
            <a:fillRect/>
          </a:stretch>
        </p:blipFill>
        <p:spPr>
          <a:xfrm>
            <a:off x="9246214" y="2124190"/>
            <a:ext cx="2640986" cy="2609619"/>
          </a:xfrm>
          <a:prstGeom prst="rect">
            <a:avLst/>
          </a:prstGeom>
        </p:spPr>
      </p:pic>
      <p:sp>
        <p:nvSpPr>
          <p:cNvPr id="5" name="TextBox 5"/>
          <p:cNvSpPr txBox="1"/>
          <p:nvPr/>
        </p:nvSpPr>
        <p:spPr>
          <a:xfrm>
            <a:off x="-1132741" y="788563"/>
            <a:ext cx="6291412" cy="923330"/>
          </a:xfrm>
          <a:prstGeom prst="rect">
            <a:avLst/>
          </a:prstGeom>
        </p:spPr>
        <p:txBody>
          <a:bodyPr wrap="square" lIns="0" tIns="0" rIns="0" bIns="0" rtlCol="0" anchor="t">
            <a:spAutoFit/>
          </a:bodyPr>
          <a:lstStyle/>
          <a:p>
            <a:pPr algn="ctr" defTabSz="609630"/>
            <a:r>
              <a:rPr lang="en-US" sz="6000" dirty="0">
                <a:solidFill>
                  <a:srgbClr val="2E2EC0"/>
                </a:solidFill>
                <a:latin typeface="Open Sans Extra Bold"/>
              </a:rPr>
              <a:t> </a:t>
            </a:r>
          </a:p>
        </p:txBody>
      </p:sp>
      <p:sp>
        <p:nvSpPr>
          <p:cNvPr id="11" name="Title 10">
            <a:extLst>
              <a:ext uri="{FF2B5EF4-FFF2-40B4-BE49-F238E27FC236}">
                <a16:creationId xmlns:a16="http://schemas.microsoft.com/office/drawing/2014/main" id="{5FCABF62-7BF5-4C93-816E-F7FC515287D8}"/>
              </a:ext>
            </a:extLst>
          </p:cNvPr>
          <p:cNvSpPr>
            <a:spLocks noGrp="1"/>
          </p:cNvSpPr>
          <p:nvPr>
            <p:ph type="title"/>
          </p:nvPr>
        </p:nvSpPr>
        <p:spPr/>
        <p:txBody>
          <a:bodyPr>
            <a:normAutofit fontScale="90000"/>
          </a:bodyPr>
          <a:lstStyle/>
          <a:p>
            <a:br>
              <a:rPr lang="en-US" sz="3200" dirty="0">
                <a:solidFill>
                  <a:srgbClr val="2E2EC0"/>
                </a:solidFill>
                <a:latin typeface="Franklin Gothic Demi Cond" pitchFamily="34" charset="0"/>
              </a:rPr>
            </a:br>
            <a:br>
              <a:rPr lang="en-US" sz="3200" dirty="0">
                <a:solidFill>
                  <a:srgbClr val="2E2EC0"/>
                </a:solidFill>
                <a:latin typeface="Franklin Gothic Demi Cond" pitchFamily="34" charset="0"/>
              </a:rPr>
            </a:br>
            <a:br>
              <a:rPr lang="en-US" sz="3200" dirty="0">
                <a:solidFill>
                  <a:srgbClr val="2E2EC0"/>
                </a:solidFill>
                <a:latin typeface="Franklin Gothic Demi Cond" pitchFamily="34" charset="0"/>
              </a:rPr>
            </a:br>
            <a:br>
              <a:rPr lang="en-US" sz="3200" dirty="0">
                <a:solidFill>
                  <a:srgbClr val="2E2EC0"/>
                </a:solidFill>
                <a:latin typeface="Franklin Gothic Demi Cond" pitchFamily="34" charset="0"/>
              </a:rPr>
            </a:br>
            <a:br>
              <a:rPr lang="en-US" sz="3200" dirty="0">
                <a:solidFill>
                  <a:srgbClr val="2E2EC0"/>
                </a:solidFill>
                <a:latin typeface="Franklin Gothic Demi Cond" pitchFamily="34" charset="0"/>
              </a:rPr>
            </a:br>
            <a:r>
              <a:rPr lang="en-US" sz="5300" dirty="0">
                <a:solidFill>
                  <a:srgbClr val="2E2EC0"/>
                </a:solidFill>
                <a:latin typeface="Franklin Gothic Demi Cond" pitchFamily="34" charset="0"/>
              </a:rPr>
              <a:t>John Carrico Jr., CPA</a:t>
            </a:r>
            <a:endParaRPr lang="en-US" sz="5300" dirty="0">
              <a:solidFill>
                <a:srgbClr val="2E2EC0"/>
              </a:solidFill>
            </a:endParaRPr>
          </a:p>
        </p:txBody>
      </p:sp>
      <p:pic>
        <p:nvPicPr>
          <p:cNvPr id="14" name="Content Placeholder 13" descr="A drawing of a face&#10;&#10;Description automatically generated">
            <a:extLst>
              <a:ext uri="{FF2B5EF4-FFF2-40B4-BE49-F238E27FC236}">
                <a16:creationId xmlns:a16="http://schemas.microsoft.com/office/drawing/2014/main" id="{9F5206BE-0C1E-482B-8023-74AEBBBF1BE3}"/>
              </a:ext>
            </a:extLst>
          </p:cNvPr>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397398" y="2023726"/>
            <a:ext cx="5486400" cy="781378"/>
          </a:xfrm>
          <a:prstGeom prst="rect">
            <a:avLst/>
          </a:prstGeom>
        </p:spPr>
      </p:pic>
      <p:sp>
        <p:nvSpPr>
          <p:cNvPr id="16" name="TextBox 15">
            <a:extLst>
              <a:ext uri="{FF2B5EF4-FFF2-40B4-BE49-F238E27FC236}">
                <a16:creationId xmlns:a16="http://schemas.microsoft.com/office/drawing/2014/main" id="{791DA9AD-4860-4621-8CD3-308FA8D66B12}"/>
              </a:ext>
            </a:extLst>
          </p:cNvPr>
          <p:cNvSpPr txBox="1"/>
          <p:nvPr/>
        </p:nvSpPr>
        <p:spPr>
          <a:xfrm>
            <a:off x="328534" y="2717996"/>
            <a:ext cx="7891272" cy="2160591"/>
          </a:xfrm>
          <a:prstGeom prst="rect">
            <a:avLst/>
          </a:prstGeom>
          <a:noFill/>
        </p:spPr>
        <p:txBody>
          <a:bodyPr wrap="square">
            <a:spAutoFit/>
          </a:bodyPr>
          <a:lstStyle/>
          <a:p>
            <a:pPr>
              <a:lnSpc>
                <a:spcPct val="120000"/>
              </a:lnSpc>
              <a:spcBef>
                <a:spcPts val="0"/>
              </a:spcBef>
            </a:pPr>
            <a:r>
              <a:rPr lang="en-US" sz="3200" dirty="0">
                <a:solidFill>
                  <a:srgbClr val="2E2EC0"/>
                </a:solidFill>
                <a:latin typeface="Franklin Gothic Demi Cond" pitchFamily="34" charset="0"/>
              </a:rPr>
              <a:t>Fairfield, NJ</a:t>
            </a:r>
          </a:p>
          <a:p>
            <a:r>
              <a:rPr lang="en-US" sz="3200" dirty="0">
                <a:solidFill>
                  <a:srgbClr val="2E2EC0"/>
                </a:solidFill>
                <a:latin typeface="Franklin Gothic Demi Cond" pitchFamily="34" charset="0"/>
              </a:rPr>
              <a:t>973-406-3973 (Direct Line)</a:t>
            </a:r>
          </a:p>
          <a:p>
            <a:r>
              <a:rPr lang="en-US" sz="3200" dirty="0">
                <a:solidFill>
                  <a:srgbClr val="2E2EC0"/>
                </a:solidFill>
                <a:latin typeface="Franklin Gothic Demi Cond" pitchFamily="34" charset="0"/>
                <a:hlinkClick r:id="rId7">
                  <a:extLst>
                    <a:ext uri="{A12FA001-AC4F-418D-AE19-62706E023703}">
                      <ahyp:hlinkClr xmlns:ahyp="http://schemas.microsoft.com/office/drawing/2018/hyperlinkcolor" val="tx"/>
                    </a:ext>
                  </a:extLst>
                </a:hlinkClick>
              </a:rPr>
              <a:t>jdc2@cullaricarrico.com</a:t>
            </a:r>
            <a:endParaRPr lang="en-US" sz="3200" dirty="0">
              <a:solidFill>
                <a:srgbClr val="2E2EC0"/>
              </a:solidFill>
              <a:latin typeface="Franklin Gothic Demi Cond" pitchFamily="34" charset="0"/>
            </a:endParaRPr>
          </a:p>
          <a:p>
            <a:r>
              <a:rPr lang="en-US" sz="3200" dirty="0">
                <a:solidFill>
                  <a:srgbClr val="2E2EC0"/>
                </a:solidFill>
                <a:latin typeface="Franklin Gothic Demi Cond" pitchFamily="34" charset="0"/>
              </a:rPr>
              <a:t>I am one of YOU!</a:t>
            </a:r>
          </a:p>
        </p:txBody>
      </p:sp>
    </p:spTree>
    <p:extLst>
      <p:ext uri="{BB962C8B-B14F-4D97-AF65-F5344CB8AC3E}">
        <p14:creationId xmlns:p14="http://schemas.microsoft.com/office/powerpoint/2010/main" val="139775703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138896" y="-92598"/>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532923" y="-2067141"/>
            <a:ext cx="12630623" cy="11439016"/>
          </a:xfrm>
          <a:prstGeom prst="rect">
            <a:avLst/>
          </a:prstGeom>
        </p:spPr>
      </p:pic>
      <p:pic>
        <p:nvPicPr>
          <p:cNvPr id="4" name="Picture 4"/>
          <p:cNvPicPr>
            <a:picLocks noChangeAspect="1"/>
          </p:cNvPicPr>
          <p:nvPr/>
        </p:nvPicPr>
        <p:blipFill>
          <a:blip r:embed="rId5"/>
          <a:srcRect/>
          <a:stretch>
            <a:fillRect/>
          </a:stretch>
        </p:blipFill>
        <p:spPr>
          <a:xfrm>
            <a:off x="9097700" y="2072103"/>
            <a:ext cx="2582119" cy="2528597"/>
          </a:xfrm>
          <a:prstGeom prst="rect">
            <a:avLst/>
          </a:prstGeom>
        </p:spPr>
      </p:pic>
      <p:sp>
        <p:nvSpPr>
          <p:cNvPr id="6" name="Title 5">
            <a:extLst>
              <a:ext uri="{FF2B5EF4-FFF2-40B4-BE49-F238E27FC236}">
                <a16:creationId xmlns:a16="http://schemas.microsoft.com/office/drawing/2014/main" id="{20329CE7-A40A-4E40-B788-F39402F3BD62}"/>
              </a:ext>
            </a:extLst>
          </p:cNvPr>
          <p:cNvSpPr>
            <a:spLocks noGrp="1"/>
          </p:cNvSpPr>
          <p:nvPr>
            <p:ph type="title"/>
          </p:nvPr>
        </p:nvSpPr>
        <p:spPr>
          <a:xfrm>
            <a:off x="304799" y="183092"/>
            <a:ext cx="6246471" cy="762000"/>
          </a:xfrm>
        </p:spPr>
        <p:txBody>
          <a:bodyPr/>
          <a:lstStyle/>
          <a:p>
            <a:r>
              <a:rPr lang="en-US" dirty="0">
                <a:solidFill>
                  <a:srgbClr val="2E2EC0"/>
                </a:solidFill>
                <a:latin typeface="Elephant" panose="02020904090505020303" pitchFamily="18" charset="0"/>
                <a:cs typeface="Aharoni" panose="02010803020104030203" pitchFamily="2" charset="-79"/>
              </a:rPr>
              <a:t>Inside the Headlines</a:t>
            </a:r>
          </a:p>
        </p:txBody>
      </p:sp>
      <p:sp>
        <p:nvSpPr>
          <p:cNvPr id="7" name="Content Placeholder 6">
            <a:extLst>
              <a:ext uri="{FF2B5EF4-FFF2-40B4-BE49-F238E27FC236}">
                <a16:creationId xmlns:a16="http://schemas.microsoft.com/office/drawing/2014/main" id="{DA8C3688-A575-45F9-B9C1-2F2EC8CB9886}"/>
              </a:ext>
            </a:extLst>
          </p:cNvPr>
          <p:cNvSpPr>
            <a:spLocks noGrp="1"/>
          </p:cNvSpPr>
          <p:nvPr>
            <p:ph idx="1"/>
          </p:nvPr>
        </p:nvSpPr>
        <p:spPr>
          <a:xfrm>
            <a:off x="304799" y="824953"/>
            <a:ext cx="7730837" cy="5612792"/>
          </a:xfrm>
        </p:spPr>
        <p:txBody>
          <a:bodyPr>
            <a:normAutofit fontScale="47500" lnSpcReduction="20000"/>
          </a:bodyPr>
          <a:lstStyle/>
          <a:p>
            <a:pPr algn="just"/>
            <a:r>
              <a:rPr lang="en-US" sz="2900" dirty="0">
                <a:solidFill>
                  <a:srgbClr val="2E2EC0"/>
                </a:solidFill>
                <a:latin typeface="Impact" panose="020B0806030902050204" pitchFamily="34" charset="0"/>
                <a:cs typeface="Arial" panose="020B0604020202020204" pitchFamily="34" charset="0"/>
              </a:rPr>
              <a:t>The Association for Animal Welfare Advancement</a:t>
            </a:r>
            <a:r>
              <a:rPr lang="en-US" sz="2400" dirty="0">
                <a:latin typeface="Impact" panose="020B0806030902050204" pitchFamily="34" charset="0"/>
                <a:cs typeface="Arial" panose="020B0604020202020204" pitchFamily="34" charset="0"/>
              </a:rPr>
              <a:t>, </a:t>
            </a:r>
            <a:r>
              <a:rPr lang="en-US" sz="3400" dirty="0">
                <a:latin typeface="Arial" panose="020B0604020202020204" pitchFamily="34" charset="0"/>
                <a:cs typeface="Arial" panose="020B0604020202020204" pitchFamily="34" charset="0"/>
              </a:rPr>
              <a:t>January 14, 2021– “</a:t>
            </a:r>
            <a:r>
              <a:rPr lang="en-US" sz="3400" u="sng" dirty="0">
                <a:latin typeface="Arial" panose="020B0604020202020204" pitchFamily="34" charset="0"/>
                <a:cs typeface="Arial" panose="020B0604020202020204" pitchFamily="34" charset="0"/>
              </a:rPr>
              <a:t>The 3 Greatest Fund-Raising Challenges of 2021</a:t>
            </a:r>
            <a:r>
              <a:rPr lang="en-US" sz="3400" dirty="0">
                <a:latin typeface="Arial" panose="020B0604020202020204" pitchFamily="34" charset="0"/>
                <a:cs typeface="Arial" panose="020B0604020202020204" pitchFamily="34" charset="0"/>
              </a:rPr>
              <a:t>”  </a:t>
            </a:r>
            <a:r>
              <a:rPr lang="en-US" sz="3400" dirty="0">
                <a:latin typeface="Times New Roman" panose="02020603050405020304" pitchFamily="18" charset="0"/>
                <a:cs typeface="Times New Roman" panose="02020603050405020304" pitchFamily="18" charset="0"/>
              </a:rPr>
              <a:t>…</a:t>
            </a:r>
            <a:r>
              <a:rPr lang="en-US" sz="3400" dirty="0">
                <a:latin typeface="Arial" panose="020B0604020202020204" pitchFamily="34" charset="0"/>
                <a:cs typeface="Arial" panose="020B0604020202020204" pitchFamily="34" charset="0"/>
              </a:rPr>
              <a:t>Sustainability will be the biggest challenge for organizations this year and ensuring sustainability must be a priority for every organization in 2021….donor stewardship will be vital…lack of public gatherings will continue to be a challenge for the foreseeable future….looking to transition special event sponsors to direct mail supporters</a:t>
            </a:r>
            <a:r>
              <a:rPr lang="en-US" sz="2400" dirty="0">
                <a:latin typeface="Arial" panose="020B0604020202020204" pitchFamily="34" charset="0"/>
                <a:cs typeface="Arial" panose="020B0604020202020204" pitchFamily="34" charset="0"/>
              </a:rPr>
              <a:t>. </a:t>
            </a:r>
          </a:p>
          <a:p>
            <a:pPr algn="just"/>
            <a:endParaRPr lang="en-US" sz="2400" dirty="0">
              <a:latin typeface="Arial" panose="020B0604020202020204" pitchFamily="34" charset="0"/>
              <a:cs typeface="Arial" panose="020B0604020202020204" pitchFamily="34" charset="0"/>
            </a:endParaRPr>
          </a:p>
          <a:p>
            <a:pPr algn="just"/>
            <a:r>
              <a:rPr lang="en-US" sz="2900" dirty="0">
                <a:solidFill>
                  <a:srgbClr val="2E2EC0"/>
                </a:solidFill>
                <a:latin typeface="Impact" panose="020B0806030902050204" pitchFamily="34" charset="0"/>
                <a:cs typeface="Arial" panose="020B0604020202020204" pitchFamily="34" charset="0"/>
              </a:rPr>
              <a:t>From MORWEB.ORG</a:t>
            </a:r>
            <a:r>
              <a:rPr lang="en-US" sz="2900" dirty="0">
                <a:solidFill>
                  <a:srgbClr val="2E2EC0"/>
                </a:solidFill>
                <a:latin typeface="Arial" panose="020B0604020202020204" pitchFamily="34" charset="0"/>
                <a:cs typeface="Arial" panose="020B0604020202020204" pitchFamily="34" charset="0"/>
              </a:rPr>
              <a:t>; </a:t>
            </a:r>
            <a:r>
              <a:rPr lang="en-US" sz="3400" dirty="0">
                <a:latin typeface="Arial" panose="020B0604020202020204" pitchFamily="34" charset="0"/>
                <a:cs typeface="Arial" panose="020B0604020202020204" pitchFamily="34" charset="0"/>
              </a:rPr>
              <a:t>January 26,2021 “</a:t>
            </a:r>
            <a:r>
              <a:rPr lang="en-US" sz="3400" u="sng" dirty="0">
                <a:latin typeface="Arial" panose="020B0604020202020204" pitchFamily="34" charset="0"/>
                <a:cs typeface="Arial" panose="020B0604020202020204" pitchFamily="34" charset="0"/>
              </a:rPr>
              <a:t>5 Challenges Facing Nonprofits in 2021</a:t>
            </a:r>
            <a:r>
              <a:rPr lang="en-US" sz="3400" dirty="0">
                <a:latin typeface="Arial" panose="020B0604020202020204" pitchFamily="34" charset="0"/>
                <a:cs typeface="Arial" panose="020B0604020202020204" pitchFamily="34" charset="0"/>
              </a:rPr>
              <a:t>, …</a:t>
            </a:r>
            <a:r>
              <a:rPr lang="en-US" sz="3400" b="0" i="0" dirty="0">
                <a:effectLst/>
                <a:latin typeface="Arial" panose="020B0604020202020204" pitchFamily="34" charset="0"/>
                <a:cs typeface="Arial" panose="020B0604020202020204" pitchFamily="34" charset="0"/>
              </a:rPr>
              <a:t>2020 was a difficult year for nonprofits with new challenges brought on by the COVID-19 pandemic. With social distancing measures in effect, nonprofits were forced to reevaluate the way they interact with donors, staff, volunteers and the broader community…. Let your supporters know of all the other ways they can help such as monetary or material donations, referrals, online endorsements, and corporate partnerships.</a:t>
            </a:r>
          </a:p>
          <a:p>
            <a:pPr algn="just"/>
            <a:endParaRPr lang="en-US" sz="2900" b="0" i="0" dirty="0">
              <a:effectLst/>
              <a:latin typeface="Arial" panose="020B0604020202020204" pitchFamily="34" charset="0"/>
              <a:cs typeface="Arial" panose="020B0604020202020204" pitchFamily="34" charset="0"/>
            </a:endParaRPr>
          </a:p>
          <a:p>
            <a:pPr algn="just"/>
            <a:r>
              <a:rPr lang="en-US" sz="2900" dirty="0">
                <a:solidFill>
                  <a:srgbClr val="2E2EC0"/>
                </a:solidFill>
                <a:latin typeface="Impact" panose="020B0806030902050204" pitchFamily="34" charset="0"/>
                <a:cs typeface="Arial" panose="020B0604020202020204" pitchFamily="34" charset="0"/>
              </a:rPr>
              <a:t>The Charity CFO</a:t>
            </a:r>
            <a:r>
              <a:rPr lang="en-US" sz="2900" dirty="0">
                <a:latin typeface="Impact" panose="020B0806030902050204" pitchFamily="34" charset="0"/>
                <a:cs typeface="Arial" panose="020B0604020202020204" pitchFamily="34" charset="0"/>
              </a:rPr>
              <a:t>, </a:t>
            </a:r>
            <a:r>
              <a:rPr lang="en-US" sz="3400" dirty="0">
                <a:latin typeface="Arial" panose="020B0604020202020204" pitchFamily="34" charset="0"/>
                <a:cs typeface="Arial" panose="020B0604020202020204" pitchFamily="34" charset="0"/>
              </a:rPr>
              <a:t>May 18, 2021– “</a:t>
            </a:r>
            <a:r>
              <a:rPr lang="en-US" sz="3400" u="sng" dirty="0">
                <a:latin typeface="Arial" panose="020B0604020202020204" pitchFamily="34" charset="0"/>
                <a:cs typeface="Arial" panose="020B0604020202020204" pitchFamily="34" charset="0"/>
              </a:rPr>
              <a:t>These 7 Fundraising Challenges Stump Most Nonprofit Organizations</a:t>
            </a:r>
            <a:r>
              <a:rPr lang="en-US" sz="3400" dirty="0">
                <a:latin typeface="Arial" panose="020B0604020202020204" pitchFamily="34" charset="0"/>
                <a:cs typeface="Arial" panose="020B0604020202020204" pitchFamily="34" charset="0"/>
              </a:rPr>
              <a:t>”  …</a:t>
            </a:r>
            <a:r>
              <a:rPr lang="en-US" sz="3400" b="0" i="0" dirty="0">
                <a:effectLst/>
                <a:latin typeface="Arial" panose="020B0604020202020204" pitchFamily="34" charset="0"/>
                <a:cs typeface="Arial" panose="020B0604020202020204" pitchFamily="34" charset="0"/>
              </a:rPr>
              <a:t>Many nonprofit organizations are facing fundraising challenges as economic uncertainty continues to plague the nation. But fundraising is the lifeblood of your organization. Without a consistent supply of funds, you won’t be able to impact your community the way you’d hope to. Another way to overcome reliance on individual donations is by implementing an ambassador program, or a peer-to-peer donation program.</a:t>
            </a:r>
            <a:r>
              <a:rPr lang="en-US" sz="3400" b="0" i="0" dirty="0">
                <a:solidFill>
                  <a:srgbClr val="666666"/>
                </a:solidFill>
                <a:effectLst/>
                <a:latin typeface="Arial" panose="020B0604020202020204" pitchFamily="34" charset="0"/>
                <a:cs typeface="Arial" panose="020B0604020202020204" pitchFamily="34" charset="0"/>
              </a:rPr>
              <a:t> </a:t>
            </a:r>
            <a:r>
              <a:rPr lang="en-US" sz="3400" b="0" i="0" dirty="0">
                <a:effectLst/>
                <a:latin typeface="Arial" panose="020B0604020202020204" pitchFamily="34" charset="0"/>
                <a:cs typeface="Arial" panose="020B0604020202020204" pitchFamily="34" charset="0"/>
              </a:rPr>
              <a:t>Rather than having individuals donate directly to your organization, you enlist ambassadors. They create their own campaign to raise awareness for the social issues you are working to solve. hey reach new donors who give to their campaign, which ultimately raises funds for your organization. Finding passionate ambassadors who share the same vision as you can be the key to expanding your reach.</a:t>
            </a:r>
            <a:endParaRPr lang="en-US" sz="3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7000061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21875" b="21875"/>
          <a:stretch>
            <a:fillRect/>
          </a:stretch>
        </p:blipFill>
        <p:spPr>
          <a:xfrm>
            <a:off x="0" y="0"/>
            <a:ext cx="12192000" cy="6858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426217" y="-1972128"/>
            <a:ext cx="11905882" cy="11439016"/>
          </a:xfrm>
          <a:prstGeom prst="rect">
            <a:avLst/>
          </a:prstGeom>
        </p:spPr>
      </p:pic>
      <p:pic>
        <p:nvPicPr>
          <p:cNvPr id="4" name="Picture 4"/>
          <p:cNvPicPr>
            <a:picLocks noChangeAspect="1"/>
          </p:cNvPicPr>
          <p:nvPr/>
        </p:nvPicPr>
        <p:blipFill>
          <a:blip r:embed="rId6"/>
          <a:srcRect/>
          <a:stretch>
            <a:fillRect/>
          </a:stretch>
        </p:blipFill>
        <p:spPr>
          <a:xfrm>
            <a:off x="9479665" y="2420674"/>
            <a:ext cx="1991317" cy="2016652"/>
          </a:xfrm>
          <a:prstGeom prst="rect">
            <a:avLst/>
          </a:prstGeom>
        </p:spPr>
      </p:pic>
      <p:sp>
        <p:nvSpPr>
          <p:cNvPr id="6" name="Title 5">
            <a:extLst>
              <a:ext uri="{FF2B5EF4-FFF2-40B4-BE49-F238E27FC236}">
                <a16:creationId xmlns:a16="http://schemas.microsoft.com/office/drawing/2014/main" id="{20329CE7-A40A-4E40-B788-F39402F3BD62}"/>
              </a:ext>
            </a:extLst>
          </p:cNvPr>
          <p:cNvSpPr>
            <a:spLocks noGrp="1"/>
          </p:cNvSpPr>
          <p:nvPr>
            <p:ph type="title"/>
          </p:nvPr>
        </p:nvSpPr>
        <p:spPr>
          <a:xfrm>
            <a:off x="304800" y="183092"/>
            <a:ext cx="7322916" cy="762000"/>
          </a:xfrm>
        </p:spPr>
        <p:txBody>
          <a:bodyPr>
            <a:normAutofit fontScale="90000"/>
          </a:bodyPr>
          <a:lstStyle/>
          <a:p>
            <a:r>
              <a:rPr lang="en-US" sz="2800" b="1" dirty="0">
                <a:solidFill>
                  <a:srgbClr val="2E2EC0"/>
                </a:solidFill>
              </a:rPr>
              <a:t>Non-Profit Organizational Concepts &amp; Objectives</a:t>
            </a:r>
            <a:endParaRPr lang="en-US" sz="2800" b="1" dirty="0">
              <a:solidFill>
                <a:srgbClr val="2E2EC0"/>
              </a:solidFill>
              <a:latin typeface="Haettenschweiler" panose="020B0706040902060204" pitchFamily="34" charset="0"/>
              <a:cs typeface="Aharoni" panose="02010803020104030203" pitchFamily="2" charset="-79"/>
            </a:endParaRPr>
          </a:p>
        </p:txBody>
      </p:sp>
      <p:sp>
        <p:nvSpPr>
          <p:cNvPr id="7" name="Content Placeholder 6">
            <a:extLst>
              <a:ext uri="{FF2B5EF4-FFF2-40B4-BE49-F238E27FC236}">
                <a16:creationId xmlns:a16="http://schemas.microsoft.com/office/drawing/2014/main" id="{DA8C3688-A575-45F9-B9C1-2F2EC8CB9886}"/>
              </a:ext>
            </a:extLst>
          </p:cNvPr>
          <p:cNvSpPr>
            <a:spLocks noGrp="1"/>
          </p:cNvSpPr>
          <p:nvPr>
            <p:ph idx="1"/>
          </p:nvPr>
        </p:nvSpPr>
        <p:spPr>
          <a:xfrm>
            <a:off x="304799" y="1062182"/>
            <a:ext cx="7577559" cy="5107709"/>
          </a:xfrm>
        </p:spPr>
        <p:txBody>
          <a:bodyPr>
            <a:normAutofit/>
          </a:bodyPr>
          <a:lstStyle/>
          <a:p>
            <a:pPr marL="0" indent="0" algn="just">
              <a:buNone/>
            </a:pPr>
            <a:endParaRPr lang="en-US" sz="3000" dirty="0">
              <a:solidFill>
                <a:srgbClr val="2E2EC0"/>
              </a:solidFill>
              <a:latin typeface="Aharoni" panose="02010803020104030203" pitchFamily="2" charset="-79"/>
              <a:cs typeface="Aharoni" panose="02010803020104030203" pitchFamily="2" charset="-79"/>
            </a:endParaRPr>
          </a:p>
          <a:p>
            <a:pPr marL="0" indent="0" algn="just">
              <a:buNone/>
            </a:pPr>
            <a:endParaRPr lang="en-US" sz="3000" dirty="0">
              <a:solidFill>
                <a:srgbClr val="2E2EC0"/>
              </a:solidFill>
              <a:latin typeface="Aharoni" panose="02010803020104030203" pitchFamily="2" charset="-79"/>
              <a:cs typeface="Aharoni" panose="02010803020104030203" pitchFamily="2" charset="-79"/>
            </a:endParaRPr>
          </a:p>
          <a:p>
            <a:pPr algn="just">
              <a:buFontTx/>
              <a:buChar char="-"/>
            </a:pPr>
            <a:endParaRPr lang="en-US" dirty="0">
              <a:solidFill>
                <a:srgbClr val="2E2EC0"/>
              </a:solidFill>
            </a:endParaRPr>
          </a:p>
          <a:p>
            <a:pPr algn="just">
              <a:buFontTx/>
              <a:buChar char="-"/>
            </a:pPr>
            <a:endParaRPr lang="en-US" dirty="0"/>
          </a:p>
          <a:p>
            <a:pPr marL="0" indent="0" algn="just">
              <a:buNone/>
            </a:pPr>
            <a:endParaRPr lang="en-US" dirty="0"/>
          </a:p>
          <a:p>
            <a:pPr marL="0" indent="0" algn="just">
              <a:buNone/>
            </a:pPr>
            <a:endParaRPr lang="en-US" dirty="0"/>
          </a:p>
          <a:p>
            <a:pPr marL="0" indent="0" algn="just">
              <a:buNone/>
            </a:pPr>
            <a:r>
              <a:rPr lang="en-US" b="1" dirty="0">
                <a:solidFill>
                  <a:srgbClr val="2E2EC0"/>
                </a:solidFill>
                <a:latin typeface="+mj-lt"/>
              </a:rPr>
              <a:t>ADVISORY BOARDS CAN:</a:t>
            </a:r>
          </a:p>
          <a:p>
            <a:pPr algn="just">
              <a:buFontTx/>
              <a:buChar char="-"/>
            </a:pPr>
            <a:r>
              <a:rPr lang="en-US" b="1" dirty="0">
                <a:solidFill>
                  <a:srgbClr val="2E2EC0"/>
                </a:solidFill>
                <a:latin typeface="+mj-lt"/>
              </a:rPr>
              <a:t>PROMOTE MORE EFFECTIVE GOVERNANCE</a:t>
            </a:r>
          </a:p>
          <a:p>
            <a:pPr algn="just">
              <a:buFontTx/>
              <a:buChar char="-"/>
            </a:pPr>
            <a:r>
              <a:rPr lang="en-US" b="1" dirty="0">
                <a:solidFill>
                  <a:srgbClr val="2E2EC0"/>
                </a:solidFill>
                <a:latin typeface="+mj-lt"/>
              </a:rPr>
              <a:t>IMPROVE SUSTAINABILITY </a:t>
            </a:r>
          </a:p>
          <a:p>
            <a:pPr algn="just">
              <a:buFontTx/>
              <a:buChar char="-"/>
            </a:pPr>
            <a:r>
              <a:rPr lang="en-US" b="1" dirty="0">
                <a:solidFill>
                  <a:srgbClr val="2E2EC0"/>
                </a:solidFill>
                <a:latin typeface="+mj-lt"/>
              </a:rPr>
              <a:t>FORTIFY STRATEGIC PLANNING</a:t>
            </a:r>
          </a:p>
          <a:p>
            <a:pPr marL="0" indent="0" algn="just">
              <a:buNone/>
            </a:pPr>
            <a:endParaRPr lang="en-US" b="1" dirty="0">
              <a:solidFill>
                <a:srgbClr val="2E2EC0"/>
              </a:solidFill>
              <a:latin typeface="+mj-lt"/>
            </a:endParaRPr>
          </a:p>
          <a:p>
            <a:pPr marL="0" indent="0" algn="ctr">
              <a:buNone/>
            </a:pPr>
            <a:r>
              <a:rPr lang="en-US" sz="2400" b="1" i="1" dirty="0">
                <a:solidFill>
                  <a:schemeClr val="bg2"/>
                </a:solidFill>
                <a:latin typeface="+mj-lt"/>
              </a:rPr>
              <a:t>THE RESULT: GREATER IMPACT!</a:t>
            </a:r>
          </a:p>
          <a:p>
            <a:pPr algn="just">
              <a:buFontTx/>
              <a:buChar char="-"/>
            </a:pPr>
            <a:endParaRPr lang="en-US" b="1" dirty="0">
              <a:solidFill>
                <a:srgbClr val="2E2EC0"/>
              </a:solidFill>
              <a:latin typeface="+mj-lt"/>
            </a:endParaRPr>
          </a:p>
          <a:p>
            <a:pPr marL="0" indent="0" algn="just">
              <a:buNone/>
            </a:pPr>
            <a:endParaRPr lang="en-US" dirty="0"/>
          </a:p>
        </p:txBody>
      </p:sp>
      <p:graphicFrame>
        <p:nvGraphicFramePr>
          <p:cNvPr id="8" name="Content Placeholder 4">
            <a:extLst>
              <a:ext uri="{FF2B5EF4-FFF2-40B4-BE49-F238E27FC236}">
                <a16:creationId xmlns:a16="http://schemas.microsoft.com/office/drawing/2014/main" id="{9C1FC538-86BD-4FCA-B3C5-8C50A1D4515D}"/>
              </a:ext>
            </a:extLst>
          </p:cNvPr>
          <p:cNvGraphicFramePr>
            <a:graphicFrameLocks noChangeAspect="1"/>
          </p:cNvGraphicFramePr>
          <p:nvPr>
            <p:extLst>
              <p:ext uri="{D42A27DB-BD31-4B8C-83A1-F6EECF244321}">
                <p14:modId xmlns:p14="http://schemas.microsoft.com/office/powerpoint/2010/main" val="1994357856"/>
              </p:ext>
            </p:extLst>
          </p:nvPr>
        </p:nvGraphicFramePr>
        <p:xfrm>
          <a:off x="2595418" y="945092"/>
          <a:ext cx="3029527" cy="2740217"/>
        </p:xfrm>
        <a:graphic>
          <a:graphicData uri="http://schemas.openxmlformats.org/presentationml/2006/ole">
            <mc:AlternateContent xmlns:mc="http://schemas.openxmlformats.org/markup-compatibility/2006">
              <mc:Choice xmlns:v="urn:schemas-microsoft-com:vml" Requires="v">
                <p:oleObj spid="_x0000_s2059" name="Acrobat Document" r:id="rId7" imgW="3876484" imgH="3886200" progId="AcroExch.Document.DC">
                  <p:embed/>
                </p:oleObj>
              </mc:Choice>
              <mc:Fallback>
                <p:oleObj name="Acrobat Document" r:id="rId7" imgW="3876484" imgH="3886200" progId="AcroExch.Document.DC">
                  <p:embed/>
                  <p:pic>
                    <p:nvPicPr>
                      <p:cNvPr id="10" name="Content Placeholder 4">
                        <a:extLst>
                          <a:ext uri="{FF2B5EF4-FFF2-40B4-BE49-F238E27FC236}">
                            <a16:creationId xmlns:a16="http://schemas.microsoft.com/office/drawing/2014/main" id="{8EFF751D-BF5D-40FC-95C6-D1D3593E0E46}"/>
                          </a:ext>
                        </a:extLst>
                      </p:cNvPr>
                      <p:cNvPicPr/>
                      <p:nvPr/>
                    </p:nvPicPr>
                    <p:blipFill>
                      <a:blip r:embed="rId8"/>
                      <a:stretch>
                        <a:fillRect/>
                      </a:stretch>
                    </p:blipFill>
                    <p:spPr>
                      <a:xfrm>
                        <a:off x="2595418" y="945092"/>
                        <a:ext cx="3029527" cy="2740217"/>
                      </a:xfrm>
                      <a:prstGeom prst="rect">
                        <a:avLst/>
                      </a:prstGeom>
                    </p:spPr>
                  </p:pic>
                </p:oleObj>
              </mc:Fallback>
            </mc:AlternateContent>
          </a:graphicData>
        </a:graphic>
      </p:graphicFrame>
    </p:spTree>
    <p:extLst>
      <p:ext uri="{BB962C8B-B14F-4D97-AF65-F5344CB8AC3E}">
        <p14:creationId xmlns:p14="http://schemas.microsoft.com/office/powerpoint/2010/main" val="133195003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889697" y="-2127352"/>
            <a:ext cx="11905882" cy="11439016"/>
          </a:xfrm>
          <a:prstGeom prst="rect">
            <a:avLst/>
          </a:prstGeom>
        </p:spPr>
      </p:pic>
      <p:pic>
        <p:nvPicPr>
          <p:cNvPr id="4" name="Picture 4"/>
          <p:cNvPicPr>
            <a:picLocks noChangeAspect="1"/>
          </p:cNvPicPr>
          <p:nvPr/>
        </p:nvPicPr>
        <p:blipFill>
          <a:blip r:embed="rId5"/>
          <a:srcRect/>
          <a:stretch>
            <a:fillRect/>
          </a:stretch>
        </p:blipFill>
        <p:spPr>
          <a:xfrm>
            <a:off x="9479665" y="2420674"/>
            <a:ext cx="1991317" cy="2016652"/>
          </a:xfrm>
          <a:prstGeom prst="rect">
            <a:avLst/>
          </a:prstGeom>
        </p:spPr>
      </p:pic>
      <p:sp>
        <p:nvSpPr>
          <p:cNvPr id="6" name="Title 5">
            <a:extLst>
              <a:ext uri="{FF2B5EF4-FFF2-40B4-BE49-F238E27FC236}">
                <a16:creationId xmlns:a16="http://schemas.microsoft.com/office/drawing/2014/main" id="{20329CE7-A40A-4E40-B788-F39402F3BD62}"/>
              </a:ext>
            </a:extLst>
          </p:cNvPr>
          <p:cNvSpPr>
            <a:spLocks noGrp="1"/>
          </p:cNvSpPr>
          <p:nvPr>
            <p:ph type="title"/>
          </p:nvPr>
        </p:nvSpPr>
        <p:spPr>
          <a:xfrm>
            <a:off x="304800" y="183092"/>
            <a:ext cx="7322916" cy="762000"/>
          </a:xfrm>
        </p:spPr>
        <p:txBody>
          <a:bodyPr>
            <a:normAutofit/>
          </a:bodyPr>
          <a:lstStyle/>
          <a:p>
            <a:r>
              <a:rPr lang="en-US" sz="3200" u="sng" dirty="0">
                <a:solidFill>
                  <a:srgbClr val="2E2EC0"/>
                </a:solidFill>
                <a:latin typeface="Aharoni" panose="02010803020104030203" pitchFamily="2" charset="-79"/>
                <a:cs typeface="Aharoni" panose="02010803020104030203" pitchFamily="2" charset="-79"/>
              </a:rPr>
              <a:t>Governance</a:t>
            </a:r>
            <a:endParaRPr lang="en-US" sz="3200" dirty="0">
              <a:solidFill>
                <a:srgbClr val="2E2EC0"/>
              </a:solidFill>
              <a:latin typeface="Aharoni" panose="02010803020104030203" pitchFamily="2" charset="-79"/>
              <a:cs typeface="Aharoni" panose="02010803020104030203" pitchFamily="2" charset="-79"/>
            </a:endParaRPr>
          </a:p>
        </p:txBody>
      </p:sp>
      <p:sp>
        <p:nvSpPr>
          <p:cNvPr id="7" name="Content Placeholder 6">
            <a:extLst>
              <a:ext uri="{FF2B5EF4-FFF2-40B4-BE49-F238E27FC236}">
                <a16:creationId xmlns:a16="http://schemas.microsoft.com/office/drawing/2014/main" id="{DA8C3688-A575-45F9-B9C1-2F2EC8CB9886}"/>
              </a:ext>
            </a:extLst>
          </p:cNvPr>
          <p:cNvSpPr>
            <a:spLocks noGrp="1"/>
          </p:cNvSpPr>
          <p:nvPr>
            <p:ph idx="1"/>
          </p:nvPr>
        </p:nvSpPr>
        <p:spPr>
          <a:xfrm>
            <a:off x="304799" y="945092"/>
            <a:ext cx="7577559" cy="4749652"/>
          </a:xfrm>
        </p:spPr>
        <p:txBody>
          <a:bodyPr>
            <a:normAutofit fontScale="32500" lnSpcReduction="20000"/>
          </a:bodyPr>
          <a:lstStyle/>
          <a:p>
            <a:pPr marL="0" indent="0" algn="just">
              <a:buNone/>
            </a:pPr>
            <a:r>
              <a:rPr lang="en-US" sz="6200" dirty="0">
                <a:latin typeface="Franklin Gothic Heavy" panose="020B0903020102020204" pitchFamily="34" charset="0"/>
              </a:rPr>
              <a:t>Best Practices  (IRS Form 990 provides a great framework for many of these) – Page 6, Part VI</a:t>
            </a:r>
          </a:p>
          <a:p>
            <a:pPr algn="just"/>
            <a:r>
              <a:rPr lang="en-US" sz="6200" dirty="0">
                <a:latin typeface="Franklin Gothic Heavy" panose="020B0903020102020204" pitchFamily="34" charset="0"/>
              </a:rPr>
              <a:t>Section A – Governing Body &amp; Management</a:t>
            </a:r>
          </a:p>
          <a:p>
            <a:pPr algn="just"/>
            <a:r>
              <a:rPr lang="en-US" sz="6200" dirty="0">
                <a:latin typeface="Franklin Gothic Heavy" panose="020B0903020102020204" pitchFamily="34" charset="0"/>
              </a:rPr>
              <a:t>Section B – Policies</a:t>
            </a:r>
          </a:p>
          <a:p>
            <a:pPr marL="0" indent="0" algn="just">
              <a:buNone/>
            </a:pPr>
            <a:endParaRPr lang="en-US" sz="3800" dirty="0">
              <a:latin typeface="Franklin Gothic Heavy" panose="020B0903020102020204" pitchFamily="34" charset="0"/>
            </a:endParaRPr>
          </a:p>
          <a:p>
            <a:pPr marL="0" indent="0" algn="just">
              <a:buNone/>
            </a:pPr>
            <a:r>
              <a:rPr lang="en-US" sz="6200" i="1" dirty="0">
                <a:latin typeface="Franklin Gothic Heavy" panose="020B0903020102020204" pitchFamily="34" charset="0"/>
              </a:rPr>
              <a:t>Principles for Good Governance and Ethical Practice (The Independent Sector) </a:t>
            </a:r>
            <a:r>
              <a:rPr lang="en-US" sz="4000" i="1" dirty="0">
                <a:solidFill>
                  <a:schemeClr val="bg1"/>
                </a:solidFill>
                <a:latin typeface="Franklin Gothic Heavy" panose="020B0903020102020204" pitchFamily="34" charset="0"/>
                <a:hlinkClick r:id="rId6">
                  <a:extLst>
                    <a:ext uri="{A12FA001-AC4F-418D-AE19-62706E023703}">
                      <ahyp:hlinkClr xmlns:ahyp="http://schemas.microsoft.com/office/drawing/2018/hyperlinkcolor" val="tx"/>
                    </a:ext>
                  </a:extLst>
                </a:hlinkClick>
              </a:rPr>
              <a:t>https://independentsector.org/programs/principles-for-good-governance-and-ethical-practice/</a:t>
            </a:r>
            <a:endParaRPr lang="en-US" sz="4000" i="1" dirty="0">
              <a:solidFill>
                <a:schemeClr val="bg1"/>
              </a:solidFill>
              <a:latin typeface="Franklin Gothic Heavy" panose="020B0903020102020204" pitchFamily="34" charset="0"/>
            </a:endParaRPr>
          </a:p>
          <a:p>
            <a:pPr marL="0" indent="0" algn="just">
              <a:buNone/>
            </a:pPr>
            <a:endParaRPr lang="en-US" sz="1600" i="1" dirty="0">
              <a:latin typeface="Franklin Gothic Heavy" panose="020B0903020102020204" pitchFamily="34" charset="0"/>
            </a:endParaRPr>
          </a:p>
          <a:p>
            <a:pPr marL="0" indent="0" algn="just">
              <a:buNone/>
            </a:pPr>
            <a:r>
              <a:rPr lang="en-US" sz="6200" dirty="0">
                <a:latin typeface="Franklin Gothic Heavy" panose="020B0903020102020204" pitchFamily="34" charset="0"/>
              </a:rPr>
              <a:t>CONSIDER:</a:t>
            </a:r>
          </a:p>
          <a:p>
            <a:pPr algn="just"/>
            <a:r>
              <a:rPr lang="en-US" sz="6200" dirty="0">
                <a:latin typeface="Franklin Gothic Heavy" panose="020B0903020102020204" pitchFamily="34" charset="0"/>
              </a:rPr>
              <a:t>Board Commitment Form</a:t>
            </a:r>
          </a:p>
          <a:p>
            <a:pPr marL="0" indent="0" algn="just">
              <a:buNone/>
            </a:pPr>
            <a:r>
              <a:rPr lang="en-US" sz="6200" dirty="0">
                <a:latin typeface="Franklin Gothic Heavy" panose="020B0903020102020204" pitchFamily="34" charset="0"/>
              </a:rPr>
              <a:t>	- Defines clearly the non-financial AND financial 		expectations</a:t>
            </a:r>
          </a:p>
          <a:p>
            <a:pPr marL="0" indent="0" algn="just">
              <a:buNone/>
            </a:pPr>
            <a:r>
              <a:rPr lang="en-US" sz="6200" dirty="0">
                <a:latin typeface="Franklin Gothic Heavy" panose="020B0903020102020204" pitchFamily="34" charset="0"/>
              </a:rPr>
              <a:t>	- Spells out roles &amp; responsibilities</a:t>
            </a:r>
          </a:p>
          <a:p>
            <a:pPr marL="0" indent="0" algn="just">
              <a:buNone/>
            </a:pPr>
            <a:r>
              <a:rPr lang="en-US" sz="6200" dirty="0">
                <a:latin typeface="Franklin Gothic Heavy" panose="020B0903020102020204" pitchFamily="34" charset="0"/>
              </a:rPr>
              <a:t>AND………</a:t>
            </a:r>
          </a:p>
          <a:p>
            <a:pPr marL="0" indent="0" algn="just">
              <a:buNone/>
            </a:pPr>
            <a:endParaRPr lang="en-US" sz="2000" dirty="0">
              <a:latin typeface="Franklin Gothic Heavy" panose="020B0903020102020204" pitchFamily="34" charset="0"/>
            </a:endParaRPr>
          </a:p>
          <a:p>
            <a:pPr algn="ctr"/>
            <a:r>
              <a:rPr lang="en-US" sz="7400" b="1" u="sng" dirty="0">
                <a:latin typeface="Aharoni" panose="02010803020104030203" pitchFamily="2" charset="-79"/>
                <a:cs typeface="Aharoni" panose="02010803020104030203" pitchFamily="2" charset="-79"/>
              </a:rPr>
              <a:t>Advisory Boards – A New “Best Practice”</a:t>
            </a:r>
            <a:r>
              <a:rPr lang="en-US" sz="12300" b="1" u="sng" dirty="0">
                <a:latin typeface="Aharoni" panose="02010803020104030203" pitchFamily="2" charset="-79"/>
                <a:cs typeface="Aharoni" panose="02010803020104030203" pitchFamily="2" charset="-79"/>
              </a:rPr>
              <a:t>?</a:t>
            </a:r>
            <a:r>
              <a:rPr lang="en-US" sz="7400" b="1" u="sng" dirty="0">
                <a:latin typeface="Aharoni" panose="02010803020104030203" pitchFamily="2" charset="-79"/>
                <a:cs typeface="Aharoni" panose="02010803020104030203" pitchFamily="2" charset="-79"/>
              </a:rPr>
              <a:t> </a:t>
            </a:r>
          </a:p>
          <a:p>
            <a:endParaRPr lang="en-US" dirty="0"/>
          </a:p>
        </p:txBody>
      </p:sp>
    </p:spTree>
    <p:extLst>
      <p:ext uri="{BB962C8B-B14F-4D97-AF65-F5344CB8AC3E}">
        <p14:creationId xmlns:p14="http://schemas.microsoft.com/office/powerpoint/2010/main" val="269749540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26217" y="-1972128"/>
            <a:ext cx="11905882" cy="11439016"/>
          </a:xfrm>
          <a:prstGeom prst="rect">
            <a:avLst/>
          </a:prstGeom>
        </p:spPr>
      </p:pic>
      <p:pic>
        <p:nvPicPr>
          <p:cNvPr id="4" name="Picture 4"/>
          <p:cNvPicPr>
            <a:picLocks noChangeAspect="1"/>
          </p:cNvPicPr>
          <p:nvPr/>
        </p:nvPicPr>
        <p:blipFill>
          <a:blip r:embed="rId5"/>
          <a:srcRect/>
          <a:stretch>
            <a:fillRect/>
          </a:stretch>
        </p:blipFill>
        <p:spPr>
          <a:xfrm>
            <a:off x="9479665" y="2420674"/>
            <a:ext cx="1991317" cy="2016652"/>
          </a:xfrm>
          <a:prstGeom prst="rect">
            <a:avLst/>
          </a:prstGeom>
        </p:spPr>
      </p:pic>
      <p:sp>
        <p:nvSpPr>
          <p:cNvPr id="6" name="Title 5">
            <a:extLst>
              <a:ext uri="{FF2B5EF4-FFF2-40B4-BE49-F238E27FC236}">
                <a16:creationId xmlns:a16="http://schemas.microsoft.com/office/drawing/2014/main" id="{20329CE7-A40A-4E40-B788-F39402F3BD62}"/>
              </a:ext>
            </a:extLst>
          </p:cNvPr>
          <p:cNvSpPr>
            <a:spLocks noGrp="1"/>
          </p:cNvSpPr>
          <p:nvPr>
            <p:ph type="title"/>
          </p:nvPr>
        </p:nvSpPr>
        <p:spPr>
          <a:xfrm>
            <a:off x="304800" y="183091"/>
            <a:ext cx="7322916" cy="1322435"/>
          </a:xfrm>
        </p:spPr>
        <p:txBody>
          <a:bodyPr>
            <a:normAutofit/>
          </a:bodyPr>
          <a:lstStyle/>
          <a:p>
            <a:r>
              <a:rPr lang="en-US" sz="3600" u="sng" dirty="0">
                <a:solidFill>
                  <a:srgbClr val="2E2EC0"/>
                </a:solidFill>
                <a:latin typeface="Haettenschweiler" panose="020B0706040902060204" pitchFamily="34" charset="0"/>
                <a:cs typeface="Aharoni" panose="02010803020104030203" pitchFamily="2" charset="-79"/>
              </a:rPr>
              <a:t>Why Advisory Boards </a:t>
            </a:r>
            <a:r>
              <a:rPr lang="en-US" sz="3200" u="sng" dirty="0">
                <a:solidFill>
                  <a:srgbClr val="2E2EC0"/>
                </a:solidFill>
                <a:latin typeface="Haettenschweiler" panose="020B0706040902060204" pitchFamily="34" charset="0"/>
                <a:cs typeface="Aharoni" panose="02010803020104030203" pitchFamily="2" charset="-79"/>
              </a:rPr>
              <a:t>???</a:t>
            </a:r>
            <a:endParaRPr lang="en-US" sz="3200" dirty="0">
              <a:solidFill>
                <a:srgbClr val="2E2EC0"/>
              </a:solidFill>
              <a:latin typeface="Haettenschweiler" panose="020B0706040902060204" pitchFamily="34" charset="0"/>
              <a:cs typeface="Aharoni" panose="02010803020104030203" pitchFamily="2" charset="-79"/>
            </a:endParaRPr>
          </a:p>
        </p:txBody>
      </p:sp>
      <p:sp>
        <p:nvSpPr>
          <p:cNvPr id="7" name="Content Placeholder 6">
            <a:extLst>
              <a:ext uri="{FF2B5EF4-FFF2-40B4-BE49-F238E27FC236}">
                <a16:creationId xmlns:a16="http://schemas.microsoft.com/office/drawing/2014/main" id="{DA8C3688-A575-45F9-B9C1-2F2EC8CB9886}"/>
              </a:ext>
            </a:extLst>
          </p:cNvPr>
          <p:cNvSpPr>
            <a:spLocks noGrp="1"/>
          </p:cNvSpPr>
          <p:nvPr>
            <p:ph idx="1"/>
          </p:nvPr>
        </p:nvSpPr>
        <p:spPr>
          <a:xfrm>
            <a:off x="304799" y="1884218"/>
            <a:ext cx="8321965" cy="3810525"/>
          </a:xfrm>
        </p:spPr>
        <p:txBody>
          <a:bodyPr>
            <a:normAutofit/>
          </a:bodyPr>
          <a:lstStyle/>
          <a:p>
            <a:pPr algn="just">
              <a:buFontTx/>
              <a:buChar char="-"/>
            </a:pPr>
            <a:r>
              <a:rPr lang="en-US" sz="3200" dirty="0">
                <a:solidFill>
                  <a:srgbClr val="2E2EC0"/>
                </a:solidFill>
                <a:latin typeface="Haettenschweiler" panose="020B0706040902060204" pitchFamily="34" charset="0"/>
                <a:cs typeface="Aharoni" panose="02010803020104030203" pitchFamily="2" charset="-79"/>
              </a:rPr>
              <a:t>Boards of Directors limited in size, limited time</a:t>
            </a:r>
          </a:p>
          <a:p>
            <a:pPr algn="just">
              <a:buFontTx/>
              <a:buChar char="-"/>
            </a:pPr>
            <a:r>
              <a:rPr lang="en-US" sz="3200" dirty="0">
                <a:solidFill>
                  <a:srgbClr val="2E2EC0"/>
                </a:solidFill>
                <a:latin typeface="Haettenschweiler" panose="020B0706040902060204" pitchFamily="34" charset="0"/>
                <a:cs typeface="Aharoni" panose="02010803020104030203" pitchFamily="2" charset="-79"/>
              </a:rPr>
              <a:t>Growing competition for donor dollars</a:t>
            </a:r>
          </a:p>
          <a:p>
            <a:pPr algn="just">
              <a:buFontTx/>
              <a:buChar char="-"/>
            </a:pPr>
            <a:r>
              <a:rPr lang="en-US" sz="3200" dirty="0">
                <a:solidFill>
                  <a:srgbClr val="2E2EC0"/>
                </a:solidFill>
                <a:latin typeface="Haettenschweiler" panose="020B0706040902060204" pitchFamily="34" charset="0"/>
                <a:cs typeface="Aharoni" panose="02010803020104030203" pitchFamily="2" charset="-79"/>
              </a:rPr>
              <a:t>New ways to identify and engage stakeholders in our organizations’ missions</a:t>
            </a:r>
          </a:p>
          <a:p>
            <a:pPr algn="just">
              <a:buFontTx/>
              <a:buChar char="-"/>
            </a:pPr>
            <a:endParaRPr lang="en-US" sz="3000" dirty="0">
              <a:solidFill>
                <a:srgbClr val="2E2EC0"/>
              </a:solidFill>
              <a:latin typeface="Aharoni" panose="02010803020104030203" pitchFamily="2" charset="-79"/>
              <a:cs typeface="Aharoni" panose="02010803020104030203" pitchFamily="2" charset="-79"/>
            </a:endParaRPr>
          </a:p>
          <a:p>
            <a:pPr marL="0" indent="0" algn="just">
              <a:buNone/>
            </a:pPr>
            <a:endParaRPr lang="en-US" sz="3000" dirty="0">
              <a:solidFill>
                <a:srgbClr val="2E2EC0"/>
              </a:solidFill>
              <a:latin typeface="Aharoni" panose="02010803020104030203" pitchFamily="2" charset="-79"/>
              <a:cs typeface="Aharoni" panose="02010803020104030203" pitchFamily="2" charset="-79"/>
            </a:endParaRPr>
          </a:p>
          <a:p>
            <a:pPr algn="just">
              <a:buFontTx/>
              <a:buChar char="-"/>
            </a:pPr>
            <a:endParaRPr lang="en-US" dirty="0">
              <a:solidFill>
                <a:srgbClr val="2E2EC0"/>
              </a:solidFill>
            </a:endParaRPr>
          </a:p>
          <a:p>
            <a:pPr algn="just">
              <a:buFontTx/>
              <a:buChar char="-"/>
            </a:pPr>
            <a:endParaRPr lang="en-US" dirty="0"/>
          </a:p>
          <a:p>
            <a:pPr marL="0" indent="0" algn="just">
              <a:buNone/>
            </a:pPr>
            <a:endParaRPr lang="en-US" dirty="0"/>
          </a:p>
        </p:txBody>
      </p:sp>
    </p:spTree>
    <p:extLst>
      <p:ext uri="{BB962C8B-B14F-4D97-AF65-F5344CB8AC3E}">
        <p14:creationId xmlns:p14="http://schemas.microsoft.com/office/powerpoint/2010/main" val="298129525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26217" y="-2118116"/>
            <a:ext cx="11905882" cy="11439016"/>
          </a:xfrm>
          <a:prstGeom prst="rect">
            <a:avLst/>
          </a:prstGeom>
        </p:spPr>
      </p:pic>
      <p:pic>
        <p:nvPicPr>
          <p:cNvPr id="4" name="Picture 4"/>
          <p:cNvPicPr>
            <a:picLocks noChangeAspect="1"/>
          </p:cNvPicPr>
          <p:nvPr/>
        </p:nvPicPr>
        <p:blipFill>
          <a:blip r:embed="rId5"/>
          <a:srcRect/>
          <a:stretch>
            <a:fillRect/>
          </a:stretch>
        </p:blipFill>
        <p:spPr>
          <a:xfrm>
            <a:off x="9479665" y="2420674"/>
            <a:ext cx="1991317" cy="2016652"/>
          </a:xfrm>
          <a:prstGeom prst="rect">
            <a:avLst/>
          </a:prstGeom>
        </p:spPr>
      </p:pic>
      <p:sp>
        <p:nvSpPr>
          <p:cNvPr id="6" name="Title 5">
            <a:extLst>
              <a:ext uri="{FF2B5EF4-FFF2-40B4-BE49-F238E27FC236}">
                <a16:creationId xmlns:a16="http://schemas.microsoft.com/office/drawing/2014/main" id="{20329CE7-A40A-4E40-B788-F39402F3BD62}"/>
              </a:ext>
            </a:extLst>
          </p:cNvPr>
          <p:cNvSpPr>
            <a:spLocks noGrp="1"/>
          </p:cNvSpPr>
          <p:nvPr>
            <p:ph type="title"/>
          </p:nvPr>
        </p:nvSpPr>
        <p:spPr>
          <a:xfrm>
            <a:off x="304800" y="183092"/>
            <a:ext cx="7322916" cy="762000"/>
          </a:xfrm>
        </p:spPr>
        <p:txBody>
          <a:bodyPr>
            <a:normAutofit/>
          </a:bodyPr>
          <a:lstStyle/>
          <a:p>
            <a:r>
              <a:rPr lang="en-US" sz="3200" u="sng" dirty="0">
                <a:solidFill>
                  <a:srgbClr val="2E2EC0"/>
                </a:solidFill>
                <a:latin typeface="Aharoni" panose="02010803020104030203" pitchFamily="2" charset="-79"/>
                <a:cs typeface="Aharoni" panose="02010803020104030203" pitchFamily="2" charset="-79"/>
              </a:rPr>
              <a:t>Mission-Centric Ambassadors </a:t>
            </a:r>
            <a:endParaRPr lang="en-US" sz="3200" dirty="0">
              <a:solidFill>
                <a:srgbClr val="2E2EC0"/>
              </a:solidFill>
              <a:latin typeface="Aharoni" panose="02010803020104030203" pitchFamily="2" charset="-79"/>
              <a:cs typeface="Aharoni" panose="02010803020104030203" pitchFamily="2" charset="-79"/>
            </a:endParaRPr>
          </a:p>
        </p:txBody>
      </p:sp>
      <p:sp>
        <p:nvSpPr>
          <p:cNvPr id="7" name="Content Placeholder 6">
            <a:extLst>
              <a:ext uri="{FF2B5EF4-FFF2-40B4-BE49-F238E27FC236}">
                <a16:creationId xmlns:a16="http://schemas.microsoft.com/office/drawing/2014/main" id="{DA8C3688-A575-45F9-B9C1-2F2EC8CB9886}"/>
              </a:ext>
            </a:extLst>
          </p:cNvPr>
          <p:cNvSpPr>
            <a:spLocks noGrp="1"/>
          </p:cNvSpPr>
          <p:nvPr>
            <p:ph idx="1"/>
          </p:nvPr>
        </p:nvSpPr>
        <p:spPr>
          <a:xfrm>
            <a:off x="304799" y="1228436"/>
            <a:ext cx="7577559" cy="4904508"/>
          </a:xfrm>
        </p:spPr>
        <p:txBody>
          <a:bodyPr>
            <a:normAutofit fontScale="25000" lnSpcReduction="20000"/>
          </a:bodyPr>
          <a:lstStyle/>
          <a:p>
            <a:pPr marL="0" indent="0" algn="just">
              <a:buNone/>
            </a:pPr>
            <a:r>
              <a:rPr lang="en-US" sz="6400" dirty="0">
                <a:solidFill>
                  <a:srgbClr val="2E2EC0"/>
                </a:solidFill>
                <a:latin typeface="Franklin Gothic Heavy" panose="020B0903020102020204" pitchFamily="34" charset="0"/>
              </a:rPr>
              <a:t>Who Are They??  Where Are They?</a:t>
            </a:r>
          </a:p>
          <a:p>
            <a:pPr marL="0" indent="0" algn="just">
              <a:buNone/>
            </a:pPr>
            <a:r>
              <a:rPr lang="en-US" sz="6400" dirty="0">
                <a:solidFill>
                  <a:srgbClr val="2E2EC0"/>
                </a:solidFill>
                <a:latin typeface="Franklin Gothic Heavy" panose="020B0903020102020204" pitchFamily="34" charset="0"/>
              </a:rPr>
              <a:t>	-	Existing Board member relationships</a:t>
            </a:r>
          </a:p>
          <a:p>
            <a:pPr marL="0" indent="0" algn="just">
              <a:buNone/>
            </a:pPr>
            <a:r>
              <a:rPr lang="en-US" sz="6400" dirty="0">
                <a:solidFill>
                  <a:srgbClr val="2E2EC0"/>
                </a:solidFill>
                <a:latin typeface="Franklin Gothic Heavy" panose="020B0903020102020204" pitchFamily="34" charset="0"/>
              </a:rPr>
              <a:t>	-	Volunteers</a:t>
            </a:r>
          </a:p>
          <a:p>
            <a:pPr marL="0" indent="0" algn="just">
              <a:buNone/>
            </a:pPr>
            <a:r>
              <a:rPr lang="en-US" sz="6400" dirty="0">
                <a:solidFill>
                  <a:srgbClr val="2E2EC0"/>
                </a:solidFill>
                <a:latin typeface="Franklin Gothic Heavy" panose="020B0903020102020204" pitchFamily="34" charset="0"/>
              </a:rPr>
              <a:t>	-	Leaders in the communities we serve</a:t>
            </a:r>
          </a:p>
          <a:p>
            <a:pPr marL="0" indent="0" algn="just">
              <a:buNone/>
            </a:pPr>
            <a:r>
              <a:rPr lang="en-US" sz="6400" dirty="0">
                <a:solidFill>
                  <a:srgbClr val="2E2EC0"/>
                </a:solidFill>
                <a:latin typeface="Franklin Gothic Heavy" panose="020B0903020102020204" pitchFamily="34" charset="0"/>
              </a:rPr>
              <a:t>	-	Corporate partnerships</a:t>
            </a:r>
          </a:p>
          <a:p>
            <a:pPr marL="0" indent="0" algn="just">
              <a:buNone/>
            </a:pPr>
            <a:r>
              <a:rPr lang="en-US" sz="6400" dirty="0">
                <a:solidFill>
                  <a:srgbClr val="2E2EC0"/>
                </a:solidFill>
                <a:latin typeface="Franklin Gothic Heavy" panose="020B0903020102020204" pitchFamily="34" charset="0"/>
              </a:rPr>
              <a:t>	-	Banking/brokerage/professional relationships</a:t>
            </a:r>
          </a:p>
          <a:p>
            <a:pPr marL="0" indent="0" algn="just">
              <a:buNone/>
            </a:pPr>
            <a:r>
              <a:rPr lang="en-US" sz="6400" dirty="0">
                <a:solidFill>
                  <a:srgbClr val="2E2EC0"/>
                </a:solidFill>
                <a:latin typeface="Franklin Gothic Heavy" panose="020B0903020102020204" pitchFamily="34" charset="0"/>
              </a:rPr>
              <a:t>	-	Regular supporters of events &amp; activities</a:t>
            </a:r>
          </a:p>
          <a:p>
            <a:pPr marL="0" indent="0" algn="just">
              <a:buNone/>
            </a:pPr>
            <a:r>
              <a:rPr lang="en-US" sz="6400" dirty="0">
                <a:solidFill>
                  <a:srgbClr val="2E2EC0"/>
                </a:solidFill>
                <a:latin typeface="Franklin Gothic Heavy" panose="020B0903020102020204" pitchFamily="34" charset="0"/>
              </a:rPr>
              <a:t>	-	State &amp; local agency (government) connections</a:t>
            </a:r>
          </a:p>
          <a:p>
            <a:pPr marL="0" indent="0" algn="just">
              <a:buNone/>
            </a:pPr>
            <a:r>
              <a:rPr lang="en-US" sz="6400" dirty="0">
                <a:solidFill>
                  <a:srgbClr val="2E2EC0"/>
                </a:solidFill>
                <a:latin typeface="Franklin Gothic Heavy" panose="020B0903020102020204" pitchFamily="34" charset="0"/>
              </a:rPr>
              <a:t>	-	Media contacts</a:t>
            </a:r>
          </a:p>
          <a:p>
            <a:pPr marL="0" indent="0" algn="just">
              <a:buNone/>
            </a:pPr>
            <a:endParaRPr lang="en-US" sz="5500" dirty="0">
              <a:solidFill>
                <a:srgbClr val="2E2EC0"/>
              </a:solidFill>
              <a:latin typeface="Franklin Gothic Heavy" panose="020B0903020102020204" pitchFamily="34" charset="0"/>
            </a:endParaRPr>
          </a:p>
          <a:p>
            <a:pPr marL="0" indent="0" algn="just">
              <a:buNone/>
            </a:pPr>
            <a:endParaRPr lang="en-US" sz="3800" dirty="0">
              <a:latin typeface="Franklin Gothic Heavy" panose="020B0903020102020204" pitchFamily="34" charset="0"/>
            </a:endParaRPr>
          </a:p>
          <a:p>
            <a:pPr marL="0" indent="0" algn="just">
              <a:buNone/>
            </a:pPr>
            <a:endParaRPr lang="en-US" sz="1600" i="1" dirty="0">
              <a:latin typeface="Franklin Gothic Heavy" panose="020B0903020102020204" pitchFamily="34" charset="0"/>
            </a:endParaRPr>
          </a:p>
          <a:p>
            <a:pPr marL="0" indent="0" algn="ctr">
              <a:buNone/>
            </a:pPr>
            <a:r>
              <a:rPr lang="en-US" sz="6200" dirty="0">
                <a:solidFill>
                  <a:srgbClr val="2E2EC0"/>
                </a:solidFill>
                <a:latin typeface="Franklin Gothic Heavy" panose="020B0903020102020204" pitchFamily="34" charset="0"/>
              </a:rPr>
              <a:t>MOST IMPORTANT CHARACTERISTICS TO LOOK FOR:</a:t>
            </a:r>
          </a:p>
          <a:p>
            <a:pPr algn="ctr"/>
            <a:r>
              <a:rPr lang="en-US" sz="8600" dirty="0">
                <a:solidFill>
                  <a:srgbClr val="2E2EC0"/>
                </a:solidFill>
                <a:latin typeface="Franklin Gothic Heavy" panose="020B0903020102020204" pitchFamily="34" charset="0"/>
              </a:rPr>
              <a:t>PASSION FOR YOUR MISSION</a:t>
            </a:r>
          </a:p>
          <a:p>
            <a:pPr algn="ctr"/>
            <a:r>
              <a:rPr lang="en-US" sz="8600" dirty="0">
                <a:solidFill>
                  <a:srgbClr val="2E2EC0"/>
                </a:solidFill>
                <a:latin typeface="Franklin Gothic Heavy" panose="020B0903020102020204" pitchFamily="34" charset="0"/>
              </a:rPr>
              <a:t>PEOPLE WHO WANT TO GET MORE INVOLVED, BUT………….</a:t>
            </a:r>
          </a:p>
          <a:p>
            <a:pPr algn="ctr"/>
            <a:r>
              <a:rPr lang="en-US" sz="11200" dirty="0">
                <a:solidFill>
                  <a:srgbClr val="2E2EC0"/>
                </a:solidFill>
                <a:latin typeface="Franklin Gothic Heavy" panose="020B0903020102020204" pitchFamily="34" charset="0"/>
              </a:rPr>
              <a:t>“SPHERES OF INFLUENCE”</a:t>
            </a:r>
          </a:p>
          <a:p>
            <a:pPr algn="just"/>
            <a:endParaRPr lang="en-US" sz="5000" dirty="0">
              <a:latin typeface="Franklin Gothic Heavy" panose="020B0903020102020204" pitchFamily="34" charset="0"/>
            </a:endParaRPr>
          </a:p>
          <a:p>
            <a:pPr marL="0" indent="0" algn="just">
              <a:buNone/>
            </a:pPr>
            <a:r>
              <a:rPr lang="en-US" sz="5000" dirty="0">
                <a:latin typeface="Franklin Gothic Heavy" panose="020B0903020102020204" pitchFamily="34" charset="0"/>
              </a:rPr>
              <a:t>	</a:t>
            </a:r>
          </a:p>
          <a:p>
            <a:pPr marL="0" indent="0" algn="just">
              <a:buNone/>
            </a:pPr>
            <a:endParaRPr lang="en-US" sz="5000" dirty="0">
              <a:latin typeface="Franklin Gothic Heavy" panose="020B0903020102020204" pitchFamily="34" charset="0"/>
            </a:endParaRPr>
          </a:p>
          <a:p>
            <a:pPr marL="0" indent="0" algn="just">
              <a:buNone/>
            </a:pPr>
            <a:endParaRPr lang="en-US" sz="2000" dirty="0">
              <a:latin typeface="Franklin Gothic Heavy" panose="020B0903020102020204" pitchFamily="34" charset="0"/>
            </a:endParaRPr>
          </a:p>
          <a:p>
            <a:endParaRPr lang="en-US" dirty="0"/>
          </a:p>
        </p:txBody>
      </p:sp>
    </p:spTree>
    <p:extLst>
      <p:ext uri="{BB962C8B-B14F-4D97-AF65-F5344CB8AC3E}">
        <p14:creationId xmlns:p14="http://schemas.microsoft.com/office/powerpoint/2010/main" val="223250016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21875" b="21875"/>
          <a:stretch>
            <a:fillRect/>
          </a:stretch>
        </p:blipFill>
        <p:spPr>
          <a:xfrm>
            <a:off x="1494" y="0"/>
            <a:ext cx="12192000" cy="6858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426217" y="-2099643"/>
            <a:ext cx="11905882" cy="11439016"/>
          </a:xfrm>
          <a:prstGeom prst="rect">
            <a:avLst/>
          </a:prstGeom>
        </p:spPr>
      </p:pic>
      <p:pic>
        <p:nvPicPr>
          <p:cNvPr id="4" name="Picture 4"/>
          <p:cNvPicPr>
            <a:picLocks noChangeAspect="1"/>
          </p:cNvPicPr>
          <p:nvPr/>
        </p:nvPicPr>
        <p:blipFill>
          <a:blip r:embed="rId6"/>
          <a:srcRect/>
          <a:stretch>
            <a:fillRect/>
          </a:stretch>
        </p:blipFill>
        <p:spPr>
          <a:xfrm>
            <a:off x="9479665" y="2420674"/>
            <a:ext cx="1991317" cy="2016652"/>
          </a:xfrm>
          <a:prstGeom prst="rect">
            <a:avLst/>
          </a:prstGeom>
        </p:spPr>
      </p:pic>
      <p:sp>
        <p:nvSpPr>
          <p:cNvPr id="6" name="Title 5">
            <a:extLst>
              <a:ext uri="{FF2B5EF4-FFF2-40B4-BE49-F238E27FC236}">
                <a16:creationId xmlns:a16="http://schemas.microsoft.com/office/drawing/2014/main" id="{20329CE7-A40A-4E40-B788-F39402F3BD62}"/>
              </a:ext>
            </a:extLst>
          </p:cNvPr>
          <p:cNvSpPr>
            <a:spLocks noGrp="1"/>
          </p:cNvSpPr>
          <p:nvPr>
            <p:ph type="title"/>
          </p:nvPr>
        </p:nvSpPr>
        <p:spPr>
          <a:xfrm>
            <a:off x="304800" y="183092"/>
            <a:ext cx="7322916" cy="762000"/>
          </a:xfrm>
        </p:spPr>
        <p:txBody>
          <a:bodyPr>
            <a:normAutofit/>
          </a:bodyPr>
          <a:lstStyle/>
          <a:p>
            <a:r>
              <a:rPr lang="en-US" sz="3200" u="sng" dirty="0">
                <a:solidFill>
                  <a:srgbClr val="2E2EC0"/>
                </a:solidFill>
                <a:latin typeface="Aharoni" panose="02010803020104030203" pitchFamily="2" charset="-79"/>
                <a:cs typeface="Aharoni" panose="02010803020104030203" pitchFamily="2" charset="-79"/>
              </a:rPr>
              <a:t>How Advisory Boards Work</a:t>
            </a:r>
            <a:endParaRPr lang="en-US" sz="4000" dirty="0">
              <a:solidFill>
                <a:srgbClr val="2E2EC0"/>
              </a:solidFill>
              <a:latin typeface="Aharoni" panose="02010803020104030203" pitchFamily="2" charset="-79"/>
              <a:cs typeface="Aharoni" panose="02010803020104030203" pitchFamily="2" charset="-79"/>
            </a:endParaRPr>
          </a:p>
        </p:txBody>
      </p:sp>
      <p:sp>
        <p:nvSpPr>
          <p:cNvPr id="7" name="Content Placeholder 6">
            <a:extLst>
              <a:ext uri="{FF2B5EF4-FFF2-40B4-BE49-F238E27FC236}">
                <a16:creationId xmlns:a16="http://schemas.microsoft.com/office/drawing/2014/main" id="{DA8C3688-A575-45F9-B9C1-2F2EC8CB9886}"/>
              </a:ext>
            </a:extLst>
          </p:cNvPr>
          <p:cNvSpPr>
            <a:spLocks noGrp="1"/>
          </p:cNvSpPr>
          <p:nvPr>
            <p:ph idx="1"/>
          </p:nvPr>
        </p:nvSpPr>
        <p:spPr>
          <a:xfrm>
            <a:off x="304799" y="945092"/>
            <a:ext cx="7577559" cy="4749652"/>
          </a:xfrm>
        </p:spPr>
        <p:txBody>
          <a:bodyPr>
            <a:normAutofit/>
          </a:bodyPr>
          <a:lstStyle/>
          <a:p>
            <a:pPr algn="just">
              <a:spcBef>
                <a:spcPts val="0"/>
              </a:spcBef>
              <a:buFontTx/>
              <a:buChar char="-"/>
            </a:pPr>
            <a:r>
              <a:rPr lang="en-US" sz="1800" dirty="0">
                <a:solidFill>
                  <a:srgbClr val="2E2EC0"/>
                </a:solidFill>
                <a:latin typeface="Aharoni" panose="02010803020104030203" pitchFamily="2" charset="-79"/>
                <a:cs typeface="Aharoni" panose="02010803020104030203" pitchFamily="2" charset="-79"/>
              </a:rPr>
              <a:t>Clearly defined roles &amp; responsibilities (</a:t>
            </a:r>
            <a:r>
              <a:rPr lang="en-US" sz="1400" dirty="0">
                <a:solidFill>
                  <a:srgbClr val="2E2EC0"/>
                </a:solidFill>
                <a:latin typeface="Aharoni" panose="02010803020104030203" pitchFamily="2" charset="-79"/>
                <a:cs typeface="Aharoni" panose="02010803020104030203" pitchFamily="2" charset="-79"/>
              </a:rPr>
              <a:t>CONSIDER AN ADVISORY BOARD COMMITMENT FORM</a:t>
            </a:r>
            <a:r>
              <a:rPr lang="en-US" sz="1800" dirty="0">
                <a:solidFill>
                  <a:srgbClr val="2E2EC0"/>
                </a:solidFill>
                <a:latin typeface="Aharoni" panose="02010803020104030203" pitchFamily="2" charset="-79"/>
                <a:cs typeface="Aharoni" panose="02010803020104030203" pitchFamily="2" charset="-79"/>
              </a:rPr>
              <a:t>), including:</a:t>
            </a:r>
          </a:p>
          <a:p>
            <a:pPr marL="0" indent="0" algn="just">
              <a:spcBef>
                <a:spcPts val="0"/>
              </a:spcBef>
              <a:buNone/>
            </a:pPr>
            <a:r>
              <a:rPr lang="en-US" sz="1800" dirty="0">
                <a:solidFill>
                  <a:srgbClr val="2E2EC0"/>
                </a:solidFill>
                <a:latin typeface="Aharoni" panose="02010803020104030203" pitchFamily="2" charset="-79"/>
                <a:cs typeface="Aharoni" panose="02010803020104030203" pitchFamily="2" charset="-79"/>
              </a:rPr>
              <a:t>	a. sharing the mission/vision with their “spheres of influence”</a:t>
            </a:r>
          </a:p>
          <a:p>
            <a:pPr marL="0" indent="0" algn="just">
              <a:spcBef>
                <a:spcPts val="0"/>
              </a:spcBef>
              <a:buNone/>
            </a:pPr>
            <a:r>
              <a:rPr lang="en-US" sz="1800" dirty="0">
                <a:solidFill>
                  <a:srgbClr val="2E2EC0"/>
                </a:solidFill>
                <a:latin typeface="Aharoni" panose="02010803020104030203" pitchFamily="2" charset="-79"/>
                <a:cs typeface="Aharoni" panose="02010803020104030203" pitchFamily="2" charset="-79"/>
              </a:rPr>
              <a:t>	b. participating &amp; promoting fundraising events</a:t>
            </a:r>
          </a:p>
          <a:p>
            <a:pPr marL="0" indent="0" algn="just">
              <a:spcBef>
                <a:spcPts val="0"/>
              </a:spcBef>
              <a:buNone/>
            </a:pPr>
            <a:endParaRPr lang="en-US" sz="1800" dirty="0">
              <a:solidFill>
                <a:srgbClr val="2E2EC0"/>
              </a:solidFill>
              <a:latin typeface="Aharoni" panose="02010803020104030203" pitchFamily="2" charset="-79"/>
              <a:cs typeface="Aharoni" panose="02010803020104030203" pitchFamily="2" charset="-79"/>
            </a:endParaRPr>
          </a:p>
          <a:p>
            <a:pPr marL="0" indent="0" algn="ctr">
              <a:spcBef>
                <a:spcPts val="0"/>
              </a:spcBef>
              <a:buNone/>
            </a:pPr>
            <a:r>
              <a:rPr lang="en-US" sz="1800" dirty="0">
                <a:solidFill>
                  <a:srgbClr val="2E2EC0"/>
                </a:solidFill>
                <a:latin typeface="Aharoni" panose="02010803020104030203" pitchFamily="2" charset="-79"/>
                <a:cs typeface="Aharoni" panose="02010803020104030203" pitchFamily="2" charset="-79"/>
              </a:rPr>
              <a:t>***CONSIDER AN ADVISORY BOARD COMMITMENT FORM***</a:t>
            </a:r>
          </a:p>
          <a:p>
            <a:pPr marL="0" indent="0" algn="ctr">
              <a:spcBef>
                <a:spcPts val="0"/>
              </a:spcBef>
              <a:buNone/>
            </a:pPr>
            <a:endParaRPr lang="en-US" sz="1800" u="sng" dirty="0">
              <a:solidFill>
                <a:srgbClr val="2E2EC0"/>
              </a:solidFill>
              <a:latin typeface="Aharoni" panose="02010803020104030203" pitchFamily="2" charset="-79"/>
              <a:cs typeface="Aharoni" panose="02010803020104030203" pitchFamily="2" charset="-79"/>
            </a:endParaRPr>
          </a:p>
          <a:p>
            <a:pPr marL="0" indent="0" algn="just">
              <a:spcBef>
                <a:spcPts val="0"/>
              </a:spcBef>
              <a:buNone/>
            </a:pPr>
            <a:r>
              <a:rPr lang="en-US" sz="1800" dirty="0">
                <a:solidFill>
                  <a:srgbClr val="2E2EC0"/>
                </a:solidFill>
                <a:latin typeface="Aharoni" panose="02010803020104030203" pitchFamily="2" charset="-79"/>
                <a:cs typeface="Aharoni" panose="02010803020104030203" pitchFamily="2" charset="-79"/>
              </a:rPr>
              <a:t>IMPORTANCE OF A CLEARLY DEFINED MISSION AND VISION STATEMENT…A CONSISTANT MESSAGE….AND AN ELEVATOR PITCH?</a:t>
            </a:r>
          </a:p>
          <a:p>
            <a:pPr marL="0" indent="0" algn="just">
              <a:spcBef>
                <a:spcPts val="0"/>
              </a:spcBef>
              <a:buNone/>
            </a:pPr>
            <a:endParaRPr lang="en-US" sz="1800" dirty="0">
              <a:solidFill>
                <a:srgbClr val="2E2EC0"/>
              </a:solidFill>
              <a:latin typeface="Aharoni" panose="02010803020104030203" pitchFamily="2" charset="-79"/>
              <a:cs typeface="Aharoni" panose="02010803020104030203" pitchFamily="2" charset="-79"/>
            </a:endParaRPr>
          </a:p>
          <a:p>
            <a:pPr marL="0" indent="0" algn="just">
              <a:spcBef>
                <a:spcPts val="0"/>
              </a:spcBef>
              <a:buNone/>
            </a:pPr>
            <a:r>
              <a:rPr lang="en-US" sz="3000" dirty="0">
                <a:solidFill>
                  <a:srgbClr val="2E2EC0"/>
                </a:solidFill>
                <a:latin typeface="Aharoni" panose="02010803020104030203" pitchFamily="2" charset="-79"/>
                <a:cs typeface="Aharoni" panose="02010803020104030203" pitchFamily="2" charset="-79"/>
              </a:rPr>
              <a:t>						</a:t>
            </a:r>
          </a:p>
          <a:p>
            <a:pPr marL="0" indent="0" algn="just">
              <a:buNone/>
            </a:pPr>
            <a:r>
              <a:rPr lang="en-US" sz="3000" dirty="0">
                <a:solidFill>
                  <a:srgbClr val="2E2EC0"/>
                </a:solidFill>
                <a:latin typeface="Aharoni" panose="02010803020104030203" pitchFamily="2" charset="-79"/>
                <a:cs typeface="Aharoni" panose="02010803020104030203" pitchFamily="2" charset="-79"/>
              </a:rPr>
              <a:t>	</a:t>
            </a:r>
          </a:p>
          <a:p>
            <a:pPr algn="just">
              <a:buFontTx/>
              <a:buChar char="-"/>
            </a:pPr>
            <a:endParaRPr lang="en-US" sz="3000" dirty="0">
              <a:solidFill>
                <a:srgbClr val="2E2EC0"/>
              </a:solidFill>
              <a:latin typeface="Aharoni" panose="02010803020104030203" pitchFamily="2" charset="-79"/>
              <a:cs typeface="Aharoni" panose="02010803020104030203" pitchFamily="2" charset="-79"/>
            </a:endParaRPr>
          </a:p>
          <a:p>
            <a:pPr algn="just">
              <a:buFontTx/>
              <a:buChar char="-"/>
            </a:pPr>
            <a:endParaRPr lang="en-US" dirty="0">
              <a:solidFill>
                <a:srgbClr val="2E2EC0"/>
              </a:solidFill>
            </a:endParaRPr>
          </a:p>
          <a:p>
            <a:pPr algn="just">
              <a:buFontTx/>
              <a:buChar char="-"/>
            </a:pPr>
            <a:endParaRPr lang="en-US" dirty="0"/>
          </a:p>
          <a:p>
            <a:pPr marL="0" indent="0" algn="just">
              <a:buNone/>
            </a:pPr>
            <a:endParaRPr lang="en-US" dirty="0"/>
          </a:p>
        </p:txBody>
      </p:sp>
      <p:graphicFrame>
        <p:nvGraphicFramePr>
          <p:cNvPr id="8" name="Content Placeholder 4">
            <a:extLst>
              <a:ext uri="{FF2B5EF4-FFF2-40B4-BE49-F238E27FC236}">
                <a16:creationId xmlns:a16="http://schemas.microsoft.com/office/drawing/2014/main" id="{379231DD-BD62-4D3A-B9D6-96E63F85E9B9}"/>
              </a:ext>
            </a:extLst>
          </p:cNvPr>
          <p:cNvGraphicFramePr>
            <a:graphicFrameLocks noChangeAspect="1"/>
          </p:cNvGraphicFramePr>
          <p:nvPr>
            <p:extLst>
              <p:ext uri="{D42A27DB-BD31-4B8C-83A1-F6EECF244321}">
                <p14:modId xmlns:p14="http://schemas.microsoft.com/office/powerpoint/2010/main" val="3726149448"/>
              </p:ext>
            </p:extLst>
          </p:nvPr>
        </p:nvGraphicFramePr>
        <p:xfrm>
          <a:off x="3007900" y="3533960"/>
          <a:ext cx="2598574" cy="2497911"/>
        </p:xfrm>
        <a:graphic>
          <a:graphicData uri="http://schemas.openxmlformats.org/presentationml/2006/ole">
            <mc:AlternateContent xmlns:mc="http://schemas.openxmlformats.org/markup-compatibility/2006">
              <mc:Choice xmlns:v="urn:schemas-microsoft-com:vml" Requires="v">
                <p:oleObj spid="_x0000_s3083" name="Acrobat Document" r:id="rId7" imgW="3876484" imgH="3886200" progId="AcroExch.Document.DC">
                  <p:embed/>
                </p:oleObj>
              </mc:Choice>
              <mc:Fallback>
                <p:oleObj name="Acrobat Document" r:id="rId7" imgW="3876484" imgH="3886200" progId="AcroExch.Document.DC">
                  <p:embed/>
                  <p:pic>
                    <p:nvPicPr>
                      <p:cNvPr id="10" name="Content Placeholder 4">
                        <a:extLst>
                          <a:ext uri="{FF2B5EF4-FFF2-40B4-BE49-F238E27FC236}">
                            <a16:creationId xmlns:a16="http://schemas.microsoft.com/office/drawing/2014/main" id="{8EFF751D-BF5D-40FC-95C6-D1D3593E0E46}"/>
                          </a:ext>
                        </a:extLst>
                      </p:cNvPr>
                      <p:cNvPicPr/>
                      <p:nvPr/>
                    </p:nvPicPr>
                    <p:blipFill>
                      <a:blip r:embed="rId8"/>
                      <a:stretch>
                        <a:fillRect/>
                      </a:stretch>
                    </p:blipFill>
                    <p:spPr>
                      <a:xfrm>
                        <a:off x="3007900" y="3533960"/>
                        <a:ext cx="2598574" cy="2497911"/>
                      </a:xfrm>
                      <a:prstGeom prst="rect">
                        <a:avLst/>
                      </a:prstGeom>
                    </p:spPr>
                  </p:pic>
                </p:oleObj>
              </mc:Fallback>
            </mc:AlternateContent>
          </a:graphicData>
        </a:graphic>
      </p:graphicFrame>
    </p:spTree>
    <p:extLst>
      <p:ext uri="{BB962C8B-B14F-4D97-AF65-F5344CB8AC3E}">
        <p14:creationId xmlns:p14="http://schemas.microsoft.com/office/powerpoint/2010/main" val="404339178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a:off x="0" y="0"/>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26217" y="-2118116"/>
            <a:ext cx="11905882" cy="11439016"/>
          </a:xfrm>
          <a:prstGeom prst="rect">
            <a:avLst/>
          </a:prstGeom>
        </p:spPr>
      </p:pic>
      <p:pic>
        <p:nvPicPr>
          <p:cNvPr id="4" name="Picture 4"/>
          <p:cNvPicPr>
            <a:picLocks noChangeAspect="1"/>
          </p:cNvPicPr>
          <p:nvPr/>
        </p:nvPicPr>
        <p:blipFill>
          <a:blip r:embed="rId5"/>
          <a:srcRect/>
          <a:stretch>
            <a:fillRect/>
          </a:stretch>
        </p:blipFill>
        <p:spPr>
          <a:xfrm>
            <a:off x="9479665" y="2420674"/>
            <a:ext cx="1991317" cy="2016652"/>
          </a:xfrm>
          <a:prstGeom prst="rect">
            <a:avLst/>
          </a:prstGeom>
        </p:spPr>
      </p:pic>
      <p:sp>
        <p:nvSpPr>
          <p:cNvPr id="6" name="Title 5">
            <a:extLst>
              <a:ext uri="{FF2B5EF4-FFF2-40B4-BE49-F238E27FC236}">
                <a16:creationId xmlns:a16="http://schemas.microsoft.com/office/drawing/2014/main" id="{20329CE7-A40A-4E40-B788-F39402F3BD62}"/>
              </a:ext>
            </a:extLst>
          </p:cNvPr>
          <p:cNvSpPr>
            <a:spLocks noGrp="1"/>
          </p:cNvSpPr>
          <p:nvPr>
            <p:ph type="title"/>
          </p:nvPr>
        </p:nvSpPr>
        <p:spPr>
          <a:xfrm>
            <a:off x="304800" y="183092"/>
            <a:ext cx="7322916" cy="762000"/>
          </a:xfrm>
        </p:spPr>
        <p:txBody>
          <a:bodyPr>
            <a:normAutofit fontScale="90000"/>
          </a:bodyPr>
          <a:lstStyle/>
          <a:p>
            <a:r>
              <a:rPr lang="en-US" sz="3200" u="sng" dirty="0">
                <a:solidFill>
                  <a:srgbClr val="2E2EC0"/>
                </a:solidFill>
                <a:latin typeface="Aharoni" panose="02010803020104030203" pitchFamily="2" charset="-79"/>
                <a:cs typeface="Aharoni" panose="02010803020104030203" pitchFamily="2" charset="-79"/>
              </a:rPr>
              <a:t>PROMOTE/CELEBRATE YOUR ADVISORY BOARDS</a:t>
            </a:r>
            <a:endParaRPr lang="en-US" sz="3200" dirty="0">
              <a:solidFill>
                <a:srgbClr val="2E2EC0"/>
              </a:solidFill>
              <a:latin typeface="Aharoni" panose="02010803020104030203" pitchFamily="2" charset="-79"/>
              <a:cs typeface="Aharoni" panose="02010803020104030203" pitchFamily="2" charset="-79"/>
            </a:endParaRPr>
          </a:p>
        </p:txBody>
      </p:sp>
      <p:sp>
        <p:nvSpPr>
          <p:cNvPr id="7" name="Content Placeholder 6">
            <a:extLst>
              <a:ext uri="{FF2B5EF4-FFF2-40B4-BE49-F238E27FC236}">
                <a16:creationId xmlns:a16="http://schemas.microsoft.com/office/drawing/2014/main" id="{DA8C3688-A575-45F9-B9C1-2F2EC8CB9886}"/>
              </a:ext>
            </a:extLst>
          </p:cNvPr>
          <p:cNvSpPr>
            <a:spLocks noGrp="1"/>
          </p:cNvSpPr>
          <p:nvPr>
            <p:ph idx="1"/>
          </p:nvPr>
        </p:nvSpPr>
        <p:spPr>
          <a:xfrm>
            <a:off x="304799" y="1228436"/>
            <a:ext cx="7577559" cy="4904508"/>
          </a:xfrm>
        </p:spPr>
        <p:txBody>
          <a:bodyPr>
            <a:normAutofit fontScale="47500" lnSpcReduction="20000"/>
          </a:bodyPr>
          <a:lstStyle/>
          <a:p>
            <a:pPr marL="0" indent="0" algn="just">
              <a:buNone/>
            </a:pPr>
            <a:r>
              <a:rPr lang="en-US" sz="5500" dirty="0">
                <a:solidFill>
                  <a:srgbClr val="2E2EC0"/>
                </a:solidFill>
                <a:latin typeface="Franklin Gothic Heavy" panose="020B0903020102020204" pitchFamily="34" charset="0"/>
              </a:rPr>
              <a:t>-	On Your Websites &amp; In Social Media</a:t>
            </a:r>
          </a:p>
          <a:p>
            <a:pPr marL="0" indent="0" algn="just">
              <a:buNone/>
            </a:pPr>
            <a:r>
              <a:rPr lang="en-US" sz="5500" dirty="0">
                <a:solidFill>
                  <a:srgbClr val="2E2EC0"/>
                </a:solidFill>
                <a:latin typeface="Franklin Gothic Heavy" panose="020B0903020102020204" pitchFamily="34" charset="0"/>
              </a:rPr>
              <a:t>	</a:t>
            </a:r>
            <a:r>
              <a:rPr lang="en-US" sz="3400" dirty="0">
                <a:solidFill>
                  <a:schemeClr val="bg2"/>
                </a:solidFill>
                <a:latin typeface="Franklin Gothic Heavy" panose="020B0903020102020204" pitchFamily="34" charset="0"/>
                <a:hlinkClick r:id="rId6">
                  <a:extLst>
                    <a:ext uri="{A12FA001-AC4F-418D-AE19-62706E023703}">
                      <ahyp:hlinkClr xmlns:ahyp="http://schemas.microsoft.com/office/drawing/2018/hyperlinkcolor" val="tx"/>
                    </a:ext>
                  </a:extLst>
                </a:hlinkClick>
              </a:rPr>
              <a:t>https://www.fccf.info/about-fccf/board-members/</a:t>
            </a:r>
            <a:endParaRPr lang="en-US" sz="3400" dirty="0">
              <a:solidFill>
                <a:schemeClr val="bg2"/>
              </a:solidFill>
              <a:latin typeface="Franklin Gothic Heavy" panose="020B0903020102020204" pitchFamily="34" charset="0"/>
            </a:endParaRPr>
          </a:p>
          <a:p>
            <a:pPr marL="0" indent="0" algn="just">
              <a:buNone/>
            </a:pPr>
            <a:endParaRPr lang="en-US" sz="5500" dirty="0">
              <a:solidFill>
                <a:srgbClr val="2E2EC0"/>
              </a:solidFill>
              <a:latin typeface="Franklin Gothic Heavy" panose="020B0903020102020204" pitchFamily="34" charset="0"/>
            </a:endParaRPr>
          </a:p>
          <a:p>
            <a:pPr marL="0" indent="0" algn="just">
              <a:buNone/>
            </a:pPr>
            <a:r>
              <a:rPr lang="en-US" sz="5500" dirty="0">
                <a:solidFill>
                  <a:srgbClr val="2E2EC0"/>
                </a:solidFill>
                <a:latin typeface="Franklin Gothic Heavy" panose="020B0903020102020204" pitchFamily="34" charset="0"/>
              </a:rPr>
              <a:t>-	At Your Events and In Promotional Material</a:t>
            </a:r>
          </a:p>
          <a:p>
            <a:pPr marL="0" indent="0" algn="just">
              <a:buNone/>
            </a:pPr>
            <a:endParaRPr lang="en-US" sz="5500" dirty="0">
              <a:solidFill>
                <a:schemeClr val="bg2"/>
              </a:solidFill>
              <a:latin typeface="Franklin Gothic Heavy" panose="020B0903020102020204" pitchFamily="34" charset="0"/>
            </a:endParaRPr>
          </a:p>
          <a:p>
            <a:pPr marL="0" indent="0" algn="just">
              <a:buNone/>
            </a:pPr>
            <a:r>
              <a:rPr lang="en-US" sz="5500" dirty="0">
                <a:solidFill>
                  <a:srgbClr val="2E2EC0"/>
                </a:solidFill>
                <a:latin typeface="Franklin Gothic Heavy" panose="020B0903020102020204" pitchFamily="34" charset="0"/>
              </a:rPr>
              <a:t>-	Annual Recognition Night</a:t>
            </a:r>
          </a:p>
          <a:p>
            <a:pPr marL="0" indent="0" algn="just">
              <a:buNone/>
            </a:pPr>
            <a:endParaRPr lang="en-US" sz="5500" dirty="0">
              <a:solidFill>
                <a:srgbClr val="2E2EC0"/>
              </a:solidFill>
              <a:latin typeface="Franklin Gothic Heavy" panose="020B0903020102020204" pitchFamily="34" charset="0"/>
            </a:endParaRPr>
          </a:p>
          <a:p>
            <a:pPr marL="0" indent="0" algn="just">
              <a:buNone/>
            </a:pPr>
            <a:endParaRPr lang="en-US" sz="3800" dirty="0">
              <a:latin typeface="Franklin Gothic Heavy" panose="020B0903020102020204" pitchFamily="34" charset="0"/>
            </a:endParaRPr>
          </a:p>
          <a:p>
            <a:pPr marL="0" indent="0" algn="just">
              <a:buNone/>
            </a:pPr>
            <a:endParaRPr lang="en-US" sz="1600" i="1" dirty="0">
              <a:latin typeface="Franklin Gothic Heavy" panose="020B0903020102020204" pitchFamily="34" charset="0"/>
            </a:endParaRPr>
          </a:p>
          <a:p>
            <a:pPr marL="0" indent="0" algn="ctr">
              <a:buNone/>
            </a:pPr>
            <a:r>
              <a:rPr lang="en-US" sz="6200" dirty="0">
                <a:solidFill>
                  <a:srgbClr val="2E2EC0"/>
                </a:solidFill>
                <a:latin typeface="Franklin Gothic Heavy" panose="020B0903020102020204" pitchFamily="34" charset="0"/>
              </a:rPr>
              <a:t>A Success Story…………</a:t>
            </a:r>
            <a:endParaRPr lang="en-US" sz="8600" dirty="0">
              <a:solidFill>
                <a:srgbClr val="2E2EC0"/>
              </a:solidFill>
              <a:latin typeface="Franklin Gothic Heavy" panose="020B0903020102020204" pitchFamily="34" charset="0"/>
            </a:endParaRPr>
          </a:p>
          <a:p>
            <a:pPr algn="just"/>
            <a:endParaRPr lang="en-US" sz="5000" dirty="0">
              <a:latin typeface="Franklin Gothic Heavy" panose="020B0903020102020204" pitchFamily="34" charset="0"/>
            </a:endParaRPr>
          </a:p>
          <a:p>
            <a:pPr marL="0" indent="0" algn="just">
              <a:buNone/>
            </a:pPr>
            <a:r>
              <a:rPr lang="en-US" sz="5000" dirty="0">
                <a:latin typeface="Franklin Gothic Heavy" panose="020B0903020102020204" pitchFamily="34" charset="0"/>
              </a:rPr>
              <a:t>	</a:t>
            </a:r>
          </a:p>
          <a:p>
            <a:pPr marL="0" indent="0" algn="just">
              <a:buNone/>
            </a:pPr>
            <a:endParaRPr lang="en-US" sz="5000" dirty="0">
              <a:latin typeface="Franklin Gothic Heavy" panose="020B0903020102020204" pitchFamily="34" charset="0"/>
            </a:endParaRPr>
          </a:p>
          <a:p>
            <a:pPr marL="0" indent="0" algn="just">
              <a:buNone/>
            </a:pPr>
            <a:endParaRPr lang="en-US" sz="2000" dirty="0">
              <a:latin typeface="Franklin Gothic Heavy" panose="020B0903020102020204" pitchFamily="34" charset="0"/>
            </a:endParaRPr>
          </a:p>
          <a:p>
            <a:endParaRPr lang="en-US" dirty="0"/>
          </a:p>
        </p:txBody>
      </p:sp>
    </p:spTree>
    <p:extLst>
      <p:ext uri="{BB962C8B-B14F-4D97-AF65-F5344CB8AC3E}">
        <p14:creationId xmlns:p14="http://schemas.microsoft.com/office/powerpoint/2010/main" val="226720935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696</TotalTime>
  <Words>913</Words>
  <Application>Microsoft Office PowerPoint</Application>
  <PresentationFormat>Widescreen</PresentationFormat>
  <Paragraphs>125</Paragraphs>
  <Slides>12</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4" baseType="lpstr">
      <vt:lpstr>Aharoni</vt:lpstr>
      <vt:lpstr>Arial</vt:lpstr>
      <vt:lpstr>Calibri</vt:lpstr>
      <vt:lpstr>Elephant</vt:lpstr>
      <vt:lpstr>Franklin Gothic Demi Cond</vt:lpstr>
      <vt:lpstr>Franklin Gothic Heavy</vt:lpstr>
      <vt:lpstr>Haettenschweiler</vt:lpstr>
      <vt:lpstr>Impact</vt:lpstr>
      <vt:lpstr>Open Sans Extra Bold</vt:lpstr>
      <vt:lpstr>Times New Roman</vt:lpstr>
      <vt:lpstr>1_Office Theme</vt:lpstr>
      <vt:lpstr>Acrobat Document</vt:lpstr>
      <vt:lpstr>PowerPoint Presentation</vt:lpstr>
      <vt:lpstr>     John Carrico Jr., CPA</vt:lpstr>
      <vt:lpstr>Inside the Headlines</vt:lpstr>
      <vt:lpstr>Non-Profit Organizational Concepts &amp; Objectives</vt:lpstr>
      <vt:lpstr>Governance</vt:lpstr>
      <vt:lpstr>Why Advisory Boards ???</vt:lpstr>
      <vt:lpstr>Mission-Centric Ambassadors </vt:lpstr>
      <vt:lpstr>How Advisory Boards Work</vt:lpstr>
      <vt:lpstr>PROMOTE/CELEBRATE YOUR ADVISORY BOARDS</vt:lpstr>
      <vt:lpstr>Advisory Boards &amp; Succession Planning</vt:lpstr>
      <vt:lpstr>Everyone Needs a Little Inspiration – Messaging and Impact</vt:lpstr>
      <vt:lpstr>            THANK YOU FOR SHARING YOUR DAY!    John Carrico Jr., CPA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Carrico</dc:creator>
  <cp:lastModifiedBy>John Carrico</cp:lastModifiedBy>
  <cp:revision>15</cp:revision>
  <dcterms:created xsi:type="dcterms:W3CDTF">2021-11-02T20:07:18Z</dcterms:created>
  <dcterms:modified xsi:type="dcterms:W3CDTF">2021-11-17T11:40:03Z</dcterms:modified>
</cp:coreProperties>
</file>